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Roboto Light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RobotoLight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HelveticaNeue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RobotoLight-bold.fntdata"/><Relationship Id="rId18" Type="http://schemas.openxmlformats.org/officeDocument/2006/relationships/font" Target="fonts/Roboto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a51fd06ab9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a51fd06ab9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9c4f8bc5a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2" name="Google Shape;112;g19c4f8bc5a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c4f8bc5ad_0_1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19c4f8bc5ad_0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c4f8bc5ad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t/>
            </a:r>
            <a:endParaRPr sz="1400"/>
          </a:p>
        </p:txBody>
      </p:sp>
      <p:sp>
        <p:nvSpPr>
          <p:cNvPr id="136" name="Google Shape;136;g19c4f8bc5ad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9c4f8bc5ad_0_1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9" name="Google Shape;149;g19c4f8bc5ad_0_1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3f4daf9e7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4" name="Google Shape;164;g253f4daf9e7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a51fd06ab9_0_2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a51fd06ab9_0_2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●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○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1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>
            <p:ph idx="2" type="pic"/>
          </p:nvPr>
        </p:nvSpPr>
        <p:spPr>
          <a:xfrm>
            <a:off x="1172238" y="252413"/>
            <a:ext cx="6801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238125" y="3543300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38125" y="4319588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>
            <p:ph idx="2" type="pic"/>
          </p:nvPr>
        </p:nvSpPr>
        <p:spPr>
          <a:xfrm>
            <a:off x="4938713" y="357188"/>
            <a:ext cx="35718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619125" y="2509838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 Light"/>
              <a:buNone/>
              <a:defRPr sz="1700"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6035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1pPr>
            <a:lvl2pPr indent="-26035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2pPr>
            <a:lvl3pPr indent="-2603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3pPr>
            <a:lvl4pPr indent="-26035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4pPr>
            <a:lvl5pPr indent="-2603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>
            <p:ph idx="2" type="pic"/>
          </p:nvPr>
        </p:nvSpPr>
        <p:spPr>
          <a:xfrm>
            <a:off x="4938713" y="1181100"/>
            <a:ext cx="35718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Char char="•"/>
              <a:defRPr sz="1700"/>
            </a:lvl1pPr>
            <a:lvl2pPr indent="-31115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Char char="•"/>
              <a:defRPr sz="1700"/>
            </a:lvl2pPr>
            <a:lvl3pPr indent="-31115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Char char="•"/>
              <a:defRPr sz="1700"/>
            </a:lvl3pPr>
            <a:lvl4pPr indent="-31115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Char char="•"/>
              <a:defRPr sz="1700"/>
            </a:lvl4pPr>
            <a:lvl5pPr indent="-31115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Char char="•"/>
              <a:defRPr sz="1700"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633413" y="666750"/>
            <a:ext cx="78771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6035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1pPr>
            <a:lvl2pPr indent="-26035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2pPr>
            <a:lvl3pPr indent="-2603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3pPr>
            <a:lvl4pPr indent="-26035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4pPr>
            <a:lvl5pPr indent="-2603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>
            <p:ph idx="2" type="pic"/>
          </p:nvPr>
        </p:nvSpPr>
        <p:spPr>
          <a:xfrm>
            <a:off x="5910263" y="2576513"/>
            <a:ext cx="27765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2" name="Google Shape;92;p23"/>
          <p:cNvSpPr/>
          <p:nvPr>
            <p:ph idx="3" type="pic"/>
          </p:nvPr>
        </p:nvSpPr>
        <p:spPr>
          <a:xfrm>
            <a:off x="5910263" y="357188"/>
            <a:ext cx="27765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3" name="Google Shape;93;p23"/>
          <p:cNvSpPr/>
          <p:nvPr>
            <p:ph idx="4" type="pic"/>
          </p:nvPr>
        </p:nvSpPr>
        <p:spPr>
          <a:xfrm>
            <a:off x="452438" y="357188"/>
            <a:ext cx="53151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895350" y="3357563"/>
            <a:ext cx="735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i="1" sz="1400"/>
            </a:lvl1pPr>
            <a:lvl2pPr indent="-26035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2pPr>
            <a:lvl3pPr indent="-2603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3pPr>
            <a:lvl4pPr indent="-26035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4pPr>
            <a:lvl5pPr indent="-2603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895350" y="2266950"/>
            <a:ext cx="7358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indent="-26035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2pPr>
            <a:lvl3pPr indent="-26035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3pPr>
            <a:lvl4pPr indent="-26035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4pPr>
            <a:lvl5pPr indent="-26035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mjanis@jobstomoveamerica.or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/>
          <p:nvPr/>
        </p:nvSpPr>
        <p:spPr>
          <a:xfrm>
            <a:off x="615825" y="1670775"/>
            <a:ext cx="8131800" cy="16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40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Leveraging CA’s Procurement to Create Equity &amp; High Quality Jobs</a:t>
            </a:r>
            <a:endParaRPr b="1" sz="40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30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Jobs to Move America</a:t>
            </a:r>
            <a:endParaRPr b="1" sz="6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22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February 26, 2024</a:t>
            </a:r>
            <a:endParaRPr b="1" sz="22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3">
            <a:alphaModFix/>
          </a:blip>
          <a:srcRect b="12026" l="6233" r="6093" t="12427"/>
          <a:stretch/>
        </p:blipFill>
        <p:spPr>
          <a:xfrm>
            <a:off x="3286163" y="3999851"/>
            <a:ext cx="2571674" cy="7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/>
          <p:nvPr/>
        </p:nvSpPr>
        <p:spPr>
          <a:xfrm>
            <a:off x="426957" y="1228352"/>
            <a:ext cx="8203500" cy="26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Create equity &amp; high road, unionized manufacturing jobs in clean technology and infrastructure industries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Build up communities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Foster </a:t>
            </a:r>
            <a:r>
              <a:rPr lang="en" sz="1800"/>
              <a:t>access to good jobs for marginalized communities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Increase transparency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We can accomplish this through</a:t>
            </a:r>
            <a:r>
              <a:rPr lang="en" sz="1800"/>
              <a:t>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Public procurement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Loans and subsidies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drawing&#10;&#10;Description automatically generated" id="115" name="Google Shape;1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8" y="4603506"/>
            <a:ext cx="1135710" cy="4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/>
          <p:nvPr/>
        </p:nvSpPr>
        <p:spPr>
          <a:xfrm>
            <a:off x="4805681" y="5039648"/>
            <a:ext cx="3824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June 14, 2022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426949" y="219456"/>
            <a:ext cx="8254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2F62"/>
              </a:buClr>
              <a:buSzPts val="2700"/>
              <a:buFont typeface="Arial"/>
              <a:buNone/>
            </a:pPr>
            <a:r>
              <a:rPr b="1" lang="en" sz="2700">
                <a:solidFill>
                  <a:srgbClr val="4E2F62"/>
                </a:solidFill>
                <a:latin typeface="Roboto"/>
                <a:ea typeface="Roboto"/>
                <a:cs typeface="Roboto"/>
                <a:sym typeface="Roboto"/>
              </a:rPr>
              <a:t>Goals of SB 150</a:t>
            </a:r>
            <a:endParaRPr i="0" sz="27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" name="Google Shape;118;p28"/>
          <p:cNvSpPr/>
          <p:nvPr/>
        </p:nvSpPr>
        <p:spPr>
          <a:xfrm>
            <a:off x="426957" y="936926"/>
            <a:ext cx="8203500" cy="60000"/>
          </a:xfrm>
          <a:prstGeom prst="rect">
            <a:avLst/>
          </a:prstGeom>
          <a:solidFill>
            <a:srgbClr val="F8971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28"/>
          <p:cNvSpPr/>
          <p:nvPr/>
        </p:nvSpPr>
        <p:spPr>
          <a:xfrm>
            <a:off x="0" y="4393406"/>
            <a:ext cx="9144000" cy="750300"/>
          </a:xfrm>
          <a:prstGeom prst="rect">
            <a:avLst/>
          </a:prstGeom>
          <a:solidFill>
            <a:srgbClr val="4E2F6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SB 150: HIGH QUALITY JOBS AND TRAINING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drawing  Description automatically generated" id="120" name="Google Shape;1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08" y="4498139"/>
            <a:ext cx="1135712" cy="40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 txBox="1"/>
          <p:nvPr/>
        </p:nvSpPr>
        <p:spPr>
          <a:xfrm>
            <a:off x="7159300" y="4656951"/>
            <a:ext cx="16254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FEBRUARY 26, 2024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/>
          <p:nvPr/>
        </p:nvSpPr>
        <p:spPr>
          <a:xfrm>
            <a:off x="426950" y="1253775"/>
            <a:ext cx="82035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Concerns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Exclusive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Lack of engagement around the </a:t>
            </a:r>
            <a:r>
              <a:rPr b="1" lang="en" sz="2400"/>
              <a:t>core issue: </a:t>
            </a:r>
            <a:r>
              <a:rPr lang="en" sz="2400"/>
              <a:t>how do we use CA’s procurement power to achieve equity &amp; high road </a:t>
            </a:r>
            <a:r>
              <a:rPr b="1" lang="en" sz="2400" u="sng"/>
              <a:t>jobs</a:t>
            </a:r>
            <a:r>
              <a:rPr lang="en" sz="2400"/>
              <a:t>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Examples:  Hyundai &amp; Tesla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426955" y="223978"/>
            <a:ext cx="66429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 Light"/>
              <a:buNone/>
            </a:pPr>
            <a:r>
              <a:rPr b="1" lang="en" sz="2700">
                <a:solidFill>
                  <a:srgbClr val="4E2F62"/>
                </a:solidFill>
                <a:latin typeface="Roboto"/>
                <a:ea typeface="Roboto"/>
                <a:cs typeface="Roboto"/>
                <a:sym typeface="Roboto"/>
              </a:rPr>
              <a:t>SB 150 Process</a:t>
            </a:r>
            <a:endParaRPr i="0" sz="27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29"/>
          <p:cNvSpPr/>
          <p:nvPr/>
        </p:nvSpPr>
        <p:spPr>
          <a:xfrm>
            <a:off x="426957" y="936926"/>
            <a:ext cx="8203500" cy="60000"/>
          </a:xfrm>
          <a:prstGeom prst="rect">
            <a:avLst/>
          </a:prstGeom>
          <a:solidFill>
            <a:srgbClr val="F8971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drawing&#10;&#10;Description automatically generated" id="129" name="Google Shape;1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8" y="4603506"/>
            <a:ext cx="1135710" cy="4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9"/>
          <p:cNvSpPr txBox="1"/>
          <p:nvPr/>
        </p:nvSpPr>
        <p:spPr>
          <a:xfrm>
            <a:off x="4805681" y="5039648"/>
            <a:ext cx="3824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June 14, 2022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0" y="4393406"/>
            <a:ext cx="9144000" cy="750300"/>
          </a:xfrm>
          <a:prstGeom prst="rect">
            <a:avLst/>
          </a:prstGeom>
          <a:solidFill>
            <a:srgbClr val="4E2F6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SB 150: HIGH QUALITY JOBS AND TRAINING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drawing  Description automatically generated" id="132" name="Google Shape;13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08" y="4498139"/>
            <a:ext cx="1135712" cy="40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7159300" y="4656951"/>
            <a:ext cx="16254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FEBRUARY 26, 2024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>
            <a:off x="426950" y="1228350"/>
            <a:ext cx="4009800" cy="2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Billions of dollars have been spent without labor standards or equity for jobs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Without state action, billions more will be underutilized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30"/>
          <p:cNvSpPr txBox="1"/>
          <p:nvPr/>
        </p:nvSpPr>
        <p:spPr>
          <a:xfrm>
            <a:off x="426955" y="219456"/>
            <a:ext cx="66429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2F62"/>
              </a:buClr>
              <a:buSzPts val="2700"/>
              <a:buFont typeface="Arial"/>
              <a:buNone/>
            </a:pPr>
            <a:r>
              <a:rPr b="1" lang="en" sz="2700">
                <a:solidFill>
                  <a:srgbClr val="4E2F62"/>
                </a:solidFill>
                <a:latin typeface="Roboto"/>
                <a:ea typeface="Roboto"/>
                <a:cs typeface="Roboto"/>
                <a:sym typeface="Roboto"/>
              </a:rPr>
              <a:t>California is Leaving Dollars on the Table</a:t>
            </a:r>
            <a:endParaRPr i="0" sz="27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426957" y="936926"/>
            <a:ext cx="8203500" cy="60000"/>
          </a:xfrm>
          <a:prstGeom prst="rect">
            <a:avLst/>
          </a:prstGeom>
          <a:solidFill>
            <a:srgbClr val="F8971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drawing&#10;&#10;Description automatically generated" id="141" name="Google Shape;1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8" y="4603506"/>
            <a:ext cx="1135710" cy="4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/>
        </p:nvSpPr>
        <p:spPr>
          <a:xfrm>
            <a:off x="4805681" y="5039648"/>
            <a:ext cx="3824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June 14, 2022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43" name="Google Shape;143;p30"/>
          <p:cNvSpPr/>
          <p:nvPr/>
        </p:nvSpPr>
        <p:spPr>
          <a:xfrm>
            <a:off x="0" y="4393406"/>
            <a:ext cx="9144000" cy="750300"/>
          </a:xfrm>
          <a:prstGeom prst="rect">
            <a:avLst/>
          </a:prstGeom>
          <a:solidFill>
            <a:srgbClr val="4E2F6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SB 150: HIGH QUALITY JOBS AND TRAINING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drawing  Description automatically generated" id="144" name="Google Shape;14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08" y="4498139"/>
            <a:ext cx="1135712" cy="40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0"/>
          <p:cNvSpPr txBox="1"/>
          <p:nvPr/>
        </p:nvSpPr>
        <p:spPr>
          <a:xfrm>
            <a:off x="7159300" y="4656951"/>
            <a:ext cx="16254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FEBRUARY 26, 2024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 rotWithShape="1">
          <a:blip r:embed="rId5">
            <a:alphaModFix/>
          </a:blip>
          <a:srcRect b="8438" l="2934" r="8928" t="3842"/>
          <a:stretch/>
        </p:blipFill>
        <p:spPr>
          <a:xfrm>
            <a:off x="4679800" y="1284750"/>
            <a:ext cx="4050627" cy="268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>
            <a:off x="426950" y="1228350"/>
            <a:ext cx="8357700" cy="2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Federal Leadership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Department of Energy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Community Benefits Plans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Department of Commerce 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Job quality commitments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New Guidance on Federal Funding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/>
              <a:t>We need to systematically embed these tools across California</a:t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426955" y="219456"/>
            <a:ext cx="66429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 Light"/>
              <a:buNone/>
            </a:pPr>
            <a:r>
              <a:rPr b="1" lang="en" sz="2700">
                <a:solidFill>
                  <a:srgbClr val="4E2F62"/>
                </a:solidFill>
                <a:latin typeface="Roboto"/>
                <a:ea typeface="Roboto"/>
                <a:cs typeface="Roboto"/>
                <a:sym typeface="Roboto"/>
              </a:rPr>
              <a:t>Examples in Existing Policies</a:t>
            </a:r>
            <a:endParaRPr i="0" sz="27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426957" y="936926"/>
            <a:ext cx="8203500" cy="60000"/>
          </a:xfrm>
          <a:prstGeom prst="rect">
            <a:avLst/>
          </a:prstGeom>
          <a:solidFill>
            <a:srgbClr val="F8971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drawing&#10;&#10;Description automatically generated" id="154" name="Google Shape;1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8" y="4603506"/>
            <a:ext cx="1135710" cy="4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4805681" y="5039648"/>
            <a:ext cx="3824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June 14, 2022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0" y="4393406"/>
            <a:ext cx="9144000" cy="750300"/>
          </a:xfrm>
          <a:prstGeom prst="rect">
            <a:avLst/>
          </a:prstGeom>
          <a:solidFill>
            <a:srgbClr val="4E2F6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SB 150: HIGH QUALITY JOBS AND TRAINING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drawing  Description automatically generated" id="157" name="Google Shape;15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08" y="4498139"/>
            <a:ext cx="1135712" cy="40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/>
        </p:nvSpPr>
        <p:spPr>
          <a:xfrm>
            <a:off x="7159300" y="4656951"/>
            <a:ext cx="16254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FEBRUARY 26, 2024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850" y="1320812"/>
            <a:ext cx="8229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5502" y="1326302"/>
            <a:ext cx="822963" cy="81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 rotWithShape="1">
          <a:blip r:embed="rId7">
            <a:alphaModFix/>
          </a:blip>
          <a:srcRect b="15691" l="6994" r="6865" t="13496"/>
          <a:stretch/>
        </p:blipFill>
        <p:spPr>
          <a:xfrm>
            <a:off x="6318850" y="2378413"/>
            <a:ext cx="1097280" cy="87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426950" y="1228350"/>
            <a:ext cx="82035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Transparency</a:t>
            </a:r>
            <a:r>
              <a:rPr lang="en" sz="2200">
                <a:solidFill>
                  <a:schemeClr val="dk1"/>
                </a:solidFill>
              </a:rPr>
              <a:t>, not </a:t>
            </a:r>
            <a:r>
              <a:rPr lang="en" sz="2200"/>
              <a:t>s</a:t>
            </a:r>
            <a:r>
              <a:rPr lang="en" sz="2200"/>
              <a:t>ecretive processes </a:t>
            </a:r>
            <a:endParaRPr b="1"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Measurable &amp; specific </a:t>
            </a:r>
            <a:r>
              <a:rPr b="1" lang="en" sz="2200">
                <a:solidFill>
                  <a:schemeClr val="dk1"/>
                </a:solidFill>
              </a:rPr>
              <a:t>commitments</a:t>
            </a:r>
            <a:r>
              <a:rPr lang="en" sz="2200">
                <a:solidFill>
                  <a:schemeClr val="dk1"/>
                </a:solidFill>
              </a:rPr>
              <a:t>, not</a:t>
            </a:r>
            <a:r>
              <a:rPr lang="en" sz="2200"/>
              <a:t> “best efforts”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Systemic policy adoption</a:t>
            </a:r>
            <a:r>
              <a:rPr lang="en" sz="2200">
                <a:solidFill>
                  <a:schemeClr val="dk1"/>
                </a:solidFill>
              </a:rPr>
              <a:t> over a program-by-program approach</a:t>
            </a:r>
            <a:endParaRPr b="1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4805681" y="5039648"/>
            <a:ext cx="3824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June 14, 2022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426950" y="219450"/>
            <a:ext cx="77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4E2F62"/>
                </a:solidFill>
                <a:latin typeface="Roboto"/>
                <a:ea typeface="Roboto"/>
                <a:cs typeface="Roboto"/>
                <a:sym typeface="Roboto"/>
              </a:rPr>
              <a:t>Using What Works, Removing What Doesn’t</a:t>
            </a:r>
            <a:endParaRPr b="1" sz="2700">
              <a:solidFill>
                <a:srgbClr val="4E2F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426957" y="936926"/>
            <a:ext cx="8203500" cy="60000"/>
          </a:xfrm>
          <a:prstGeom prst="rect">
            <a:avLst/>
          </a:prstGeom>
          <a:solidFill>
            <a:srgbClr val="F8971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A picture containing drawing&#10;&#10;Description automatically generated" id="170" name="Google Shape;1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58" y="4603506"/>
            <a:ext cx="1135710" cy="4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4805681" y="5039648"/>
            <a:ext cx="38247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June 14, 2022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0" y="4393406"/>
            <a:ext cx="9144000" cy="750300"/>
          </a:xfrm>
          <a:prstGeom prst="rect">
            <a:avLst/>
          </a:prstGeom>
          <a:solidFill>
            <a:srgbClr val="4E2F6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SB 150: HIGH QUALITY JOBS AND TRAINING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drawing  Description automatically generated" id="173" name="Google Shape;17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08" y="4498139"/>
            <a:ext cx="1135712" cy="405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/>
        </p:nvSpPr>
        <p:spPr>
          <a:xfrm>
            <a:off x="7159300" y="4656951"/>
            <a:ext cx="16254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FEBRUARY 26, 2024</a:t>
            </a:r>
            <a:endParaRPr b="1"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2937138" y="2364151"/>
            <a:ext cx="32697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22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Madeline Janis, Esq</a:t>
            </a:r>
            <a:endParaRPr b="1" sz="22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600" u="sng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mjanis@jobstomoveamerica.org</a:t>
            </a:r>
            <a:endParaRPr b="1" sz="16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6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Co-Executive Director</a:t>
            </a:r>
            <a:endParaRPr b="1" sz="16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D5D"/>
              </a:buClr>
              <a:buSzPts val="3600"/>
              <a:buFont typeface="Arial"/>
              <a:buNone/>
            </a:pPr>
            <a:r>
              <a:rPr b="1" lang="en" sz="16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Jobs to Move America</a:t>
            </a:r>
            <a:endParaRPr b="1" sz="1600">
              <a:solidFill>
                <a:srgbClr val="4B2D5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2053350" y="1048325"/>
            <a:ext cx="503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4B2D5D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6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4">
            <a:alphaModFix/>
          </a:blip>
          <a:srcRect b="12026" l="6233" r="6093" t="12427"/>
          <a:stretch/>
        </p:blipFill>
        <p:spPr>
          <a:xfrm>
            <a:off x="3286163" y="3999851"/>
            <a:ext cx="2571674" cy="7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