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60" r:id="rId2"/>
    <p:sldId id="283" r:id="rId3"/>
    <p:sldId id="278" r:id="rId4"/>
    <p:sldId id="280" r:id="rId5"/>
    <p:sldId id="268" r:id="rId6"/>
    <p:sldId id="270" r:id="rId7"/>
    <p:sldId id="269" r:id="rId8"/>
    <p:sldId id="272" r:id="rId9"/>
    <p:sldId id="273" r:id="rId10"/>
    <p:sldId id="281" r:id="rId11"/>
    <p:sldId id="27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C5DE"/>
    <a:srgbClr val="FCCB74"/>
    <a:srgbClr val="FAAC22"/>
    <a:srgbClr val="FFC000"/>
    <a:srgbClr val="016599"/>
    <a:srgbClr val="1B3664"/>
    <a:srgbClr val="DFECF5"/>
    <a:srgbClr val="EEF3F6"/>
    <a:srgbClr val="7F7F7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94660"/>
  </p:normalViewPr>
  <p:slideViewPr>
    <p:cSldViewPr snapToGrid="0">
      <p:cViewPr varScale="1">
        <p:scale>
          <a:sx n="115" d="100"/>
          <a:sy n="115" d="100"/>
        </p:scale>
        <p:origin x="336" y="108"/>
      </p:cViewPr>
      <p:guideLst/>
    </p:cSldViewPr>
  </p:slideViewPr>
  <p:notesTextViewPr>
    <p:cViewPr>
      <p:scale>
        <a:sx n="3" d="2"/>
        <a:sy n="3" d="2"/>
      </p:scale>
      <p:origin x="0" y="0"/>
    </p:cViewPr>
  </p:notesTextViewPr>
  <p:notesViewPr>
    <p:cSldViewPr snapToGrid="0">
      <p:cViewPr varScale="1">
        <p:scale>
          <a:sx n="89" d="100"/>
          <a:sy n="89" d="100"/>
        </p:scale>
        <p:origin x="30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7E9E44-7375-4680-83EB-327981976AD7}" type="datetimeFigureOut">
              <a:rPr lang="en-US" smtClean="0"/>
              <a:t>2/26/2024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955AA2-05F3-4649-869C-F65380C1B0F5}" type="slidenum">
              <a:rPr lang="en-US" smtClean="0"/>
              <a:t>‹#›</a:t>
            </a:fld>
            <a:endParaRPr lang="en-US"/>
          </a:p>
        </p:txBody>
      </p:sp>
    </p:spTree>
    <p:extLst>
      <p:ext uri="{BB962C8B-B14F-4D97-AF65-F5344CB8AC3E}">
        <p14:creationId xmlns:p14="http://schemas.microsoft.com/office/powerpoint/2010/main" val="33343238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22" name="Rectangle 21"/>
          <p:cNvSpPr/>
          <p:nvPr userDrawn="1"/>
        </p:nvSpPr>
        <p:spPr>
          <a:xfrm>
            <a:off x="24" y="1667376"/>
            <a:ext cx="1951275" cy="1951275"/>
          </a:xfrm>
          <a:prstGeom prst="rect">
            <a:avLst/>
          </a:prstGeom>
          <a:solidFill>
            <a:srgbClr val="016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1031777" y="3711975"/>
            <a:ext cx="1972354" cy="1972354"/>
          </a:xfrm>
          <a:prstGeom prst="rect">
            <a:avLst/>
          </a:prstGeom>
          <a:solidFill>
            <a:srgbClr val="1B36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userDrawn="1"/>
        </p:nvSpPr>
        <p:spPr>
          <a:xfrm>
            <a:off x="1025991" y="4363101"/>
            <a:ext cx="1208989" cy="1321228"/>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75598" y="5717851"/>
            <a:ext cx="2264646" cy="707702"/>
          </a:xfrm>
          <a:prstGeom prst="rect">
            <a:avLst/>
          </a:prstGeom>
        </p:spPr>
      </p:pic>
      <p:sp>
        <p:nvSpPr>
          <p:cNvPr id="8" name="Rectangle 7"/>
          <p:cNvSpPr/>
          <p:nvPr userDrawn="1"/>
        </p:nvSpPr>
        <p:spPr>
          <a:xfrm>
            <a:off x="24" y="3712304"/>
            <a:ext cx="929862" cy="92986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24" y="4754467"/>
            <a:ext cx="929862" cy="929862"/>
          </a:xfrm>
          <a:prstGeom prst="rect">
            <a:avLst/>
          </a:prstGeom>
          <a:solidFill>
            <a:srgbClr val="016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2052234" y="2050440"/>
            <a:ext cx="929862" cy="929862"/>
          </a:xfrm>
          <a:prstGeom prst="rect">
            <a:avLst/>
          </a:prstGeom>
          <a:solidFill>
            <a:srgbClr val="016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2052234" y="3090239"/>
            <a:ext cx="528412" cy="528412"/>
          </a:xfrm>
          <a:prstGeom prst="rect">
            <a:avLst/>
          </a:prstGeom>
          <a:solidFill>
            <a:srgbClr val="FCC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2694286" y="3091488"/>
            <a:ext cx="528412" cy="528412"/>
          </a:xfrm>
          <a:prstGeom prst="rect">
            <a:avLst/>
          </a:prstGeom>
          <a:solidFill>
            <a:srgbClr val="A6C5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3093104" y="3702660"/>
            <a:ext cx="528412" cy="528412"/>
          </a:xfrm>
          <a:prstGeom prst="rect">
            <a:avLst/>
          </a:prstGeom>
          <a:solidFill>
            <a:srgbClr val="DFE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3710489" y="3711975"/>
            <a:ext cx="528412" cy="528412"/>
          </a:xfrm>
          <a:prstGeom prst="rect">
            <a:avLst/>
          </a:prstGeom>
          <a:solidFill>
            <a:srgbClr val="EEF3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3099919" y="4283073"/>
            <a:ext cx="528412" cy="528412"/>
          </a:xfrm>
          <a:prstGeom prst="rect">
            <a:avLst/>
          </a:prstGeom>
          <a:solidFill>
            <a:srgbClr val="FAAC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64" y="1045311"/>
            <a:ext cx="528412" cy="52841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164" y="5794267"/>
            <a:ext cx="1359299" cy="1063734"/>
          </a:xfrm>
          <a:prstGeom prst="rect">
            <a:avLst/>
          </a:prstGeom>
          <a:solidFill>
            <a:srgbClr val="A6C5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1448037" y="5794266"/>
            <a:ext cx="528412" cy="528412"/>
          </a:xfrm>
          <a:prstGeom prst="rect">
            <a:avLst/>
          </a:prstGeom>
          <a:solidFill>
            <a:srgbClr val="FCC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userDrawn="1">
            <p:ph type="subTitle" idx="1"/>
          </p:nvPr>
        </p:nvSpPr>
        <p:spPr>
          <a:xfrm>
            <a:off x="1524000" y="3602038"/>
            <a:ext cx="9144000" cy="1655762"/>
          </a:xfrm>
        </p:spPr>
        <p:txBody>
          <a:bodyPr/>
          <a:lstStyle>
            <a:lvl1pPr marL="0" indent="0" algn="ctr">
              <a:buNone/>
              <a:defRPr sz="2400" b="0"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userDrawn="1">
            <p:ph type="ctrTitle" hasCustomPrompt="1"/>
          </p:nvPr>
        </p:nvSpPr>
        <p:spPr>
          <a:xfrm>
            <a:off x="1524000" y="1122363"/>
            <a:ext cx="9144000" cy="2387600"/>
          </a:xfrm>
        </p:spPr>
        <p:txBody>
          <a:bodyPr anchor="b">
            <a:normAutofit/>
          </a:bodyPr>
          <a:lstStyle>
            <a:lvl1pPr algn="ctr">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345017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userDrawn="1"/>
        </p:nvSpPr>
        <p:spPr>
          <a:xfrm>
            <a:off x="-1" y="0"/>
            <a:ext cx="6275410" cy="6858000"/>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rgbClr val="1B366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1B3664"/>
                </a:solidFill>
              </a:defRPr>
            </a:lvl1pPr>
            <a:lvl2pPr>
              <a:defRPr>
                <a:solidFill>
                  <a:srgbClr val="1B3664"/>
                </a:solidFill>
              </a:defRPr>
            </a:lvl2pPr>
            <a:lvl3pPr>
              <a:defRPr>
                <a:solidFill>
                  <a:srgbClr val="1B3664"/>
                </a:solidFill>
              </a:defRPr>
            </a:lvl3pPr>
            <a:lvl4pPr>
              <a:defRPr>
                <a:solidFill>
                  <a:srgbClr val="1B3664"/>
                </a:solidFill>
              </a:defRPr>
            </a:lvl4pPr>
            <a:lvl5pPr>
              <a:defRPr>
                <a:solidFill>
                  <a:srgbClr val="1B36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260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5" name="Freeform 4"/>
          <p:cNvSpPr/>
          <p:nvPr userDrawn="1"/>
        </p:nvSpPr>
        <p:spPr>
          <a:xfrm>
            <a:off x="-1" y="0"/>
            <a:ext cx="6275410" cy="6858000"/>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rgbClr val="01659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rgbClr val="1B366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1B3664"/>
                </a:solidFill>
              </a:defRPr>
            </a:lvl1pPr>
            <a:lvl2pPr>
              <a:defRPr>
                <a:solidFill>
                  <a:srgbClr val="1B3664"/>
                </a:solidFill>
              </a:defRPr>
            </a:lvl2pPr>
            <a:lvl3pPr>
              <a:defRPr>
                <a:solidFill>
                  <a:srgbClr val="1B3664"/>
                </a:solidFill>
              </a:defRPr>
            </a:lvl3pPr>
            <a:lvl4pPr>
              <a:defRPr>
                <a:solidFill>
                  <a:srgbClr val="1B3664"/>
                </a:solidFill>
              </a:defRPr>
            </a:lvl4pPr>
            <a:lvl5pPr>
              <a:defRPr>
                <a:solidFill>
                  <a:srgbClr val="1B36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81632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6" name="Freeform 5"/>
          <p:cNvSpPr/>
          <p:nvPr userDrawn="1"/>
        </p:nvSpPr>
        <p:spPr>
          <a:xfrm>
            <a:off x="-1" y="0"/>
            <a:ext cx="6275410" cy="6858000"/>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rgbClr val="1B3664">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rgbClr val="1B366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1B3664"/>
                </a:solidFill>
              </a:defRPr>
            </a:lvl1pPr>
            <a:lvl2pPr>
              <a:defRPr>
                <a:solidFill>
                  <a:srgbClr val="1B3664"/>
                </a:solidFill>
              </a:defRPr>
            </a:lvl2pPr>
            <a:lvl3pPr>
              <a:defRPr>
                <a:solidFill>
                  <a:srgbClr val="1B3664"/>
                </a:solidFill>
              </a:defRPr>
            </a:lvl3pPr>
            <a:lvl4pPr>
              <a:defRPr>
                <a:solidFill>
                  <a:srgbClr val="1B3664"/>
                </a:solidFill>
              </a:defRPr>
            </a:lvl4pPr>
            <a:lvl5pPr>
              <a:defRPr>
                <a:solidFill>
                  <a:srgbClr val="1B36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3778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5" name="Freeform 4"/>
          <p:cNvSpPr/>
          <p:nvPr userDrawn="1"/>
        </p:nvSpPr>
        <p:spPr>
          <a:xfrm>
            <a:off x="-1" y="0"/>
            <a:ext cx="6275410" cy="6858000"/>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rgbClr val="FAAC2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rgbClr val="1B366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1B3664"/>
                </a:solidFill>
              </a:defRPr>
            </a:lvl1pPr>
            <a:lvl2pPr>
              <a:defRPr>
                <a:solidFill>
                  <a:srgbClr val="1B3664"/>
                </a:solidFill>
              </a:defRPr>
            </a:lvl2pPr>
            <a:lvl3pPr>
              <a:defRPr>
                <a:solidFill>
                  <a:srgbClr val="1B3664"/>
                </a:solidFill>
              </a:defRPr>
            </a:lvl3pPr>
            <a:lvl4pPr>
              <a:defRPr>
                <a:solidFill>
                  <a:srgbClr val="1B3664"/>
                </a:solidFill>
              </a:defRPr>
            </a:lvl4pPr>
            <a:lvl5pPr>
              <a:defRPr>
                <a:solidFill>
                  <a:srgbClr val="1B36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05651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userDrawn="1"/>
        </p:nvSpPr>
        <p:spPr>
          <a:xfrm>
            <a:off x="-1" y="0"/>
            <a:ext cx="6275410" cy="6858000"/>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rgbClr val="1B3664"/>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solidFill>
                  <a:srgbClr val="1B3664"/>
                </a:solidFill>
              </a:defRPr>
            </a:lvl1pPr>
            <a:lvl2pPr>
              <a:defRPr>
                <a:solidFill>
                  <a:srgbClr val="1B3664"/>
                </a:solidFill>
              </a:defRPr>
            </a:lvl2pPr>
            <a:lvl3pPr>
              <a:defRPr>
                <a:solidFill>
                  <a:srgbClr val="1B3664"/>
                </a:solidFill>
              </a:defRPr>
            </a:lvl3pPr>
            <a:lvl4pPr>
              <a:defRPr>
                <a:solidFill>
                  <a:srgbClr val="1B3664"/>
                </a:solidFill>
              </a:defRPr>
            </a:lvl4pPr>
            <a:lvl5pPr>
              <a:defRPr>
                <a:solidFill>
                  <a:srgbClr val="1B36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rgbClr val="1B3664"/>
                </a:solidFill>
              </a:defRPr>
            </a:lvl1pPr>
            <a:lvl2pPr>
              <a:defRPr>
                <a:solidFill>
                  <a:srgbClr val="1B3664"/>
                </a:solidFill>
              </a:defRPr>
            </a:lvl2pPr>
            <a:lvl3pPr>
              <a:defRPr>
                <a:solidFill>
                  <a:srgbClr val="1B3664"/>
                </a:solidFill>
              </a:defRPr>
            </a:lvl3pPr>
            <a:lvl4pPr>
              <a:defRPr>
                <a:solidFill>
                  <a:srgbClr val="1B3664"/>
                </a:solidFill>
              </a:defRPr>
            </a:lvl4pPr>
            <a:lvl5pPr>
              <a:defRPr>
                <a:solidFill>
                  <a:srgbClr val="1B36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84538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74927" y="5682718"/>
            <a:ext cx="2291444" cy="716076"/>
          </a:xfrm>
          <a:prstGeom prst="rect">
            <a:avLst/>
          </a:prstGeom>
        </p:spPr>
      </p:pic>
    </p:spTree>
    <p:extLst>
      <p:ext uri="{BB962C8B-B14F-4D97-AF65-F5344CB8AC3E}">
        <p14:creationId xmlns:p14="http://schemas.microsoft.com/office/powerpoint/2010/main" val="1470990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75598" y="5717851"/>
            <a:ext cx="2264646" cy="707702"/>
          </a:xfrm>
          <a:prstGeom prst="rect">
            <a:avLst/>
          </a:prstGeom>
        </p:spPr>
      </p:pic>
    </p:spTree>
    <p:extLst>
      <p:ext uri="{BB962C8B-B14F-4D97-AF65-F5344CB8AC3E}">
        <p14:creationId xmlns:p14="http://schemas.microsoft.com/office/powerpoint/2010/main" val="3422309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8261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sp>
        <p:nvSpPr>
          <p:cNvPr id="22" name="Rectangle 21"/>
          <p:cNvSpPr/>
          <p:nvPr userDrawn="1"/>
        </p:nvSpPr>
        <p:spPr>
          <a:xfrm>
            <a:off x="17" y="1667376"/>
            <a:ext cx="1951275" cy="1951275"/>
          </a:xfrm>
          <a:prstGeom prst="rect">
            <a:avLst/>
          </a:prstGeom>
          <a:solidFill>
            <a:schemeClr val="tx1">
              <a:lumMod val="50000"/>
              <a:lumOff val="5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1031770" y="3711975"/>
            <a:ext cx="1972354" cy="1972354"/>
          </a:xfrm>
          <a:prstGeom prst="rect">
            <a:avLst/>
          </a:prstGeom>
          <a:solidFill>
            <a:schemeClr val="tx1">
              <a:lumMod val="95000"/>
              <a:lumOff val="5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userDrawn="1"/>
        </p:nvSpPr>
        <p:spPr>
          <a:xfrm>
            <a:off x="1025984" y="4363101"/>
            <a:ext cx="1208989" cy="1321228"/>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75598" y="5717851"/>
            <a:ext cx="2264646" cy="707702"/>
          </a:xfrm>
          <a:prstGeom prst="rect">
            <a:avLst/>
          </a:prstGeom>
        </p:spPr>
      </p:pic>
      <p:sp>
        <p:nvSpPr>
          <p:cNvPr id="8" name="Rectangle 7"/>
          <p:cNvSpPr/>
          <p:nvPr userDrawn="1"/>
        </p:nvSpPr>
        <p:spPr>
          <a:xfrm>
            <a:off x="17" y="3712304"/>
            <a:ext cx="929862" cy="929862"/>
          </a:xfrm>
          <a:prstGeom prst="rect">
            <a:avLst/>
          </a:prstGeom>
          <a:solidFill>
            <a:schemeClr val="bg1">
              <a:lumMod val="7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17" y="4754467"/>
            <a:ext cx="929862" cy="929862"/>
          </a:xfrm>
          <a:prstGeom prst="rect">
            <a:avLst/>
          </a:prstGeom>
          <a:solidFill>
            <a:schemeClr val="tx1">
              <a:lumMod val="50000"/>
              <a:lumOff val="5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2052227" y="2050440"/>
            <a:ext cx="929862" cy="929862"/>
          </a:xfrm>
          <a:prstGeom prst="rect">
            <a:avLst/>
          </a:prstGeom>
          <a:solidFill>
            <a:schemeClr val="bg2">
              <a:lumMod val="75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2052227" y="3090239"/>
            <a:ext cx="528412" cy="528412"/>
          </a:xfrm>
          <a:prstGeom prst="rect">
            <a:avLst/>
          </a:prstGeom>
          <a:solidFill>
            <a:schemeClr val="bg1">
              <a:lumMod val="8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2694279" y="3091488"/>
            <a:ext cx="528412" cy="528412"/>
          </a:xfrm>
          <a:prstGeom prst="rect">
            <a:avLst/>
          </a:prstGeom>
          <a:solidFill>
            <a:schemeClr val="bg2">
              <a:lumMod val="5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3093097" y="3702660"/>
            <a:ext cx="528412" cy="528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3710482" y="3711975"/>
            <a:ext cx="528412" cy="5284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3099912" y="4283073"/>
            <a:ext cx="528412" cy="528412"/>
          </a:xfrm>
          <a:prstGeom prst="rect">
            <a:avLst/>
          </a:prstGeom>
          <a:solidFill>
            <a:schemeClr val="bg1">
              <a:lumMod val="75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71" y="1045311"/>
            <a:ext cx="528412" cy="528412"/>
          </a:xfrm>
          <a:prstGeom prst="rect">
            <a:avLst/>
          </a:prstGeom>
          <a:solidFill>
            <a:schemeClr val="bg1">
              <a:lumMod val="7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171" y="5794267"/>
            <a:ext cx="1359299" cy="1063734"/>
          </a:xfrm>
          <a:prstGeom prst="rect">
            <a:avLst/>
          </a:prstGeom>
          <a:solidFill>
            <a:schemeClr val="bg2">
              <a:lumMod val="7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1439866" y="5794266"/>
            <a:ext cx="528412" cy="528412"/>
          </a:xfrm>
          <a:prstGeom prst="rect">
            <a:avLst/>
          </a:prstGeom>
          <a:solidFill>
            <a:schemeClr val="bg1">
              <a:lumMod val="8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userDrawn="1">
            <p:ph type="subTitle" idx="1"/>
          </p:nvPr>
        </p:nvSpPr>
        <p:spPr>
          <a:xfrm>
            <a:off x="1524000" y="3602038"/>
            <a:ext cx="9144000" cy="1655762"/>
          </a:xfrm>
        </p:spPr>
        <p:txBody>
          <a:bodyPr/>
          <a:lstStyle>
            <a:lvl1pPr marL="0" indent="0" algn="ctr">
              <a:buNone/>
              <a:defRPr sz="2400"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userDrawn="1">
            <p:ph type="ctrTitle" hasCustomPrompt="1"/>
          </p:nvPr>
        </p:nvSpPr>
        <p:spPr>
          <a:xfrm>
            <a:off x="1524000" y="1122363"/>
            <a:ext cx="9144000" cy="2387600"/>
          </a:xfrm>
        </p:spPr>
        <p:txBody>
          <a:bodyPr anchor="b">
            <a:normAutofit/>
          </a:bodyPr>
          <a:lstStyle>
            <a:lvl1pPr algn="ctr">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67905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l="35435" t="199" r="5240" b="-199"/>
          <a:stretch/>
        </p:blipFill>
        <p:spPr>
          <a:xfrm>
            <a:off x="0" y="0"/>
            <a:ext cx="12205648" cy="6858000"/>
          </a:xfrm>
          <a:prstGeom prst="rect">
            <a:avLst/>
          </a:prstGeom>
        </p:spPr>
      </p:pic>
      <p:sp>
        <p:nvSpPr>
          <p:cNvPr id="26" name="Subtitle 2"/>
          <p:cNvSpPr>
            <a:spLocks noGrp="1"/>
          </p:cNvSpPr>
          <p:nvPr>
            <p:ph type="subTitle" idx="1"/>
          </p:nvPr>
        </p:nvSpPr>
        <p:spPr>
          <a:xfrm>
            <a:off x="1439866" y="3966777"/>
            <a:ext cx="9144000" cy="1655762"/>
          </a:xfrm>
        </p:spPr>
        <p:txBody>
          <a:bodyPr/>
          <a:lstStyle>
            <a:lvl1pPr marL="0" indent="0" algn="l">
              <a:buNone/>
              <a:defRPr sz="2400"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7" name="Title 1"/>
          <p:cNvSpPr>
            <a:spLocks noGrp="1"/>
          </p:cNvSpPr>
          <p:nvPr>
            <p:ph type="ctrTitle" hasCustomPrompt="1"/>
          </p:nvPr>
        </p:nvSpPr>
        <p:spPr>
          <a:xfrm>
            <a:off x="1439866" y="1557089"/>
            <a:ext cx="9144000" cy="2387600"/>
          </a:xfrm>
        </p:spPr>
        <p:txBody>
          <a:bodyPr anchor="b">
            <a:normAutofit/>
          </a:bodyPr>
          <a:lstStyle>
            <a:lvl1pPr algn="l">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35517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l="14141" t="-199" r="26622" b="199"/>
          <a:stretch/>
        </p:blipFill>
        <p:spPr>
          <a:xfrm>
            <a:off x="-1" y="0"/>
            <a:ext cx="12187451" cy="6858000"/>
          </a:xfrm>
          <a:prstGeom prst="rect">
            <a:avLst/>
          </a:prstGeom>
        </p:spPr>
      </p:pic>
      <p:sp>
        <p:nvSpPr>
          <p:cNvPr id="9" name="Subtitle 2"/>
          <p:cNvSpPr>
            <a:spLocks noGrp="1"/>
          </p:cNvSpPr>
          <p:nvPr>
            <p:ph type="subTitle" idx="1"/>
          </p:nvPr>
        </p:nvSpPr>
        <p:spPr>
          <a:xfrm>
            <a:off x="1439866" y="3966777"/>
            <a:ext cx="9144000" cy="1655762"/>
          </a:xfrm>
        </p:spPr>
        <p:txBody>
          <a:bodyPr/>
          <a:lstStyle>
            <a:lvl1pPr marL="0" indent="0" algn="l">
              <a:buNone/>
              <a:defRPr sz="2400"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Title 1"/>
          <p:cNvSpPr>
            <a:spLocks noGrp="1"/>
          </p:cNvSpPr>
          <p:nvPr>
            <p:ph type="ctrTitle" hasCustomPrompt="1"/>
          </p:nvPr>
        </p:nvSpPr>
        <p:spPr>
          <a:xfrm>
            <a:off x="1439866" y="1557089"/>
            <a:ext cx="9144000" cy="2387600"/>
          </a:xfrm>
        </p:spPr>
        <p:txBody>
          <a:bodyPr anchor="b">
            <a:normAutofit/>
          </a:bodyPr>
          <a:lstStyle>
            <a:lvl1pPr algn="l">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1990289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8_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l="13303" r="31216"/>
          <a:stretch/>
        </p:blipFill>
        <p:spPr>
          <a:xfrm>
            <a:off x="-13649" y="0"/>
            <a:ext cx="12228395" cy="6963823"/>
          </a:xfrm>
          <a:prstGeom prst="rect">
            <a:avLst/>
          </a:prstGeom>
        </p:spPr>
      </p:pic>
      <p:sp>
        <p:nvSpPr>
          <p:cNvPr id="3" name="Subtitle 2"/>
          <p:cNvSpPr>
            <a:spLocks noGrp="1"/>
          </p:cNvSpPr>
          <p:nvPr userDrawn="1">
            <p:ph type="subTitle" idx="1"/>
          </p:nvPr>
        </p:nvSpPr>
        <p:spPr>
          <a:xfrm>
            <a:off x="1439866" y="3966777"/>
            <a:ext cx="9144000" cy="1655762"/>
          </a:xfrm>
        </p:spPr>
        <p:txBody>
          <a:bodyPr/>
          <a:lstStyle>
            <a:lvl1pPr marL="0" indent="0" algn="l">
              <a:buNone/>
              <a:defRPr sz="2400"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userDrawn="1">
            <p:ph type="ctrTitle" hasCustomPrompt="1"/>
          </p:nvPr>
        </p:nvSpPr>
        <p:spPr>
          <a:xfrm>
            <a:off x="1439866" y="1557089"/>
            <a:ext cx="9144000" cy="2387600"/>
          </a:xfrm>
        </p:spPr>
        <p:txBody>
          <a:bodyPr anchor="b">
            <a:normAutofit/>
          </a:bodyPr>
          <a:lstStyle>
            <a:lvl1pPr algn="l">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96204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9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l="24496" r="16329"/>
          <a:stretch/>
        </p:blipFill>
        <p:spPr>
          <a:xfrm>
            <a:off x="-13648" y="0"/>
            <a:ext cx="12201099" cy="6872950"/>
          </a:xfrm>
          <a:prstGeom prst="rect">
            <a:avLst/>
          </a:prstGeom>
        </p:spPr>
      </p:pic>
      <p:sp>
        <p:nvSpPr>
          <p:cNvPr id="3" name="Subtitle 2"/>
          <p:cNvSpPr>
            <a:spLocks noGrp="1"/>
          </p:cNvSpPr>
          <p:nvPr userDrawn="1">
            <p:ph type="subTitle" idx="1"/>
          </p:nvPr>
        </p:nvSpPr>
        <p:spPr>
          <a:xfrm>
            <a:off x="1439866" y="3966777"/>
            <a:ext cx="9144000" cy="1655762"/>
          </a:xfrm>
        </p:spPr>
        <p:txBody>
          <a:bodyPr/>
          <a:lstStyle>
            <a:lvl1pPr marL="0" indent="0" algn="l">
              <a:buNone/>
              <a:defRPr sz="2400"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userDrawn="1">
            <p:ph type="ctrTitle" hasCustomPrompt="1"/>
          </p:nvPr>
        </p:nvSpPr>
        <p:spPr>
          <a:xfrm>
            <a:off x="1439866" y="1557089"/>
            <a:ext cx="9144000" cy="2387600"/>
          </a:xfrm>
        </p:spPr>
        <p:txBody>
          <a:bodyPr anchor="b">
            <a:normAutofit/>
          </a:bodyPr>
          <a:lstStyle>
            <a:lvl1pPr algn="l">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354902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7" name="Rectangle 16"/>
          <p:cNvSpPr/>
          <p:nvPr userDrawn="1"/>
        </p:nvSpPr>
        <p:spPr>
          <a:xfrm>
            <a:off x="3287972" y="5872304"/>
            <a:ext cx="771997" cy="771997"/>
          </a:xfrm>
          <a:prstGeom prst="rect">
            <a:avLst/>
          </a:prstGeom>
          <a:solidFill>
            <a:srgbClr val="D9D9D9">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4" name="Content Placeholder 3"/>
          <p:cNvSpPr>
            <a:spLocks noGrp="1"/>
          </p:cNvSpPr>
          <p:nvPr>
            <p:ph sz="half" idx="2"/>
          </p:nvPr>
        </p:nvSpPr>
        <p:spPr>
          <a:xfrm>
            <a:off x="839788" y="1942011"/>
            <a:ext cx="5157787" cy="42476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72200" y="1942011"/>
            <a:ext cx="5183188" cy="42476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7" name="Rectangle 36"/>
          <p:cNvSpPr/>
          <p:nvPr userDrawn="1"/>
        </p:nvSpPr>
        <p:spPr>
          <a:xfrm>
            <a:off x="1474259" y="6096571"/>
            <a:ext cx="772565" cy="774831"/>
          </a:xfrm>
          <a:prstGeom prst="rect">
            <a:avLst/>
          </a:prstGeom>
          <a:solidFill>
            <a:schemeClr val="tx1">
              <a:lumMod val="50000"/>
              <a:lumOff val="50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4406869" y="5833830"/>
            <a:ext cx="772565" cy="774831"/>
          </a:xfrm>
          <a:prstGeom prst="rect">
            <a:avLst/>
          </a:prstGeom>
          <a:solidFill>
            <a:schemeClr val="tx1">
              <a:lumMod val="50000"/>
              <a:lumOff val="50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3807305" y="5341458"/>
            <a:ext cx="774831" cy="774831"/>
          </a:xfrm>
          <a:prstGeom prst="rect">
            <a:avLst/>
          </a:prstGeom>
          <a:solidFill>
            <a:srgbClr val="AFABAB">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8469" y="4031238"/>
            <a:ext cx="1358506" cy="1358505"/>
          </a:xfrm>
          <a:prstGeom prst="rect">
            <a:avLst/>
          </a:prstGeom>
          <a:solidFill>
            <a:schemeClr val="bg2">
              <a:lumMod val="7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8469" y="5502784"/>
            <a:ext cx="1358506" cy="1358505"/>
          </a:xfrm>
          <a:prstGeom prst="rect">
            <a:avLst/>
          </a:prstGeom>
          <a:solidFill>
            <a:schemeClr val="tx1">
              <a:lumMod val="95000"/>
              <a:lumOff val="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1477091" y="5193131"/>
            <a:ext cx="771997" cy="771997"/>
          </a:xfrm>
          <a:prstGeom prst="rect">
            <a:avLst/>
          </a:prstGeom>
          <a:solidFill>
            <a:schemeClr val="bg2">
              <a:lumMod val="9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8469" y="3128164"/>
            <a:ext cx="771997" cy="7719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2402437" y="5611182"/>
            <a:ext cx="771997" cy="771997"/>
          </a:xfrm>
          <a:prstGeom prst="rect">
            <a:avLst/>
          </a:prstGeom>
          <a:solidFill>
            <a:schemeClr val="bg2">
              <a:lumMod val="75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2981138" y="6523734"/>
            <a:ext cx="771997" cy="337555"/>
          </a:xfrm>
          <a:prstGeom prst="rect">
            <a:avLst/>
          </a:prstGeom>
          <a:solidFill>
            <a:schemeClr val="tx1">
              <a:lumMod val="50000"/>
              <a:lumOff val="5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2402437" y="4617745"/>
            <a:ext cx="771997" cy="771997"/>
          </a:xfrm>
          <a:prstGeom prst="rect">
            <a:avLst/>
          </a:prstGeom>
          <a:solidFill>
            <a:schemeClr val="bg1">
              <a:lumMod val="8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flipV="1">
            <a:off x="4837259" y="5562191"/>
            <a:ext cx="771997" cy="771997"/>
          </a:xfrm>
          <a:prstGeom prst="rect">
            <a:avLst/>
          </a:prstGeom>
          <a:solidFill>
            <a:srgbClr val="D9D9D9">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flipV="1">
            <a:off x="8152183" y="5997181"/>
            <a:ext cx="771997" cy="771997"/>
          </a:xfrm>
          <a:prstGeom prst="rect">
            <a:avLst/>
          </a:prstGeom>
          <a:solidFill>
            <a:schemeClr val="bg1">
              <a:lumMod val="65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flipV="1">
            <a:off x="5762604" y="6094712"/>
            <a:ext cx="771997" cy="771997"/>
          </a:xfrm>
          <a:prstGeom prst="rect">
            <a:avLst/>
          </a:prstGeom>
          <a:solidFill>
            <a:schemeClr val="tx1">
              <a:lumMod val="95000"/>
              <a:lumOff val="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7167471" y="5351571"/>
            <a:ext cx="774831" cy="774831"/>
          </a:xfrm>
          <a:prstGeom prst="rect">
            <a:avLst/>
          </a:prstGeom>
          <a:solidFill>
            <a:schemeClr val="bg1">
              <a:lumMod val="7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6341304" y="6533845"/>
            <a:ext cx="771997" cy="337555"/>
          </a:xfrm>
          <a:prstGeom prst="rect">
            <a:avLst/>
          </a:prstGeom>
          <a:solidFill>
            <a:schemeClr val="bg1">
              <a:lumMod val="6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6648141" y="5882420"/>
            <a:ext cx="771997" cy="771997"/>
          </a:xfrm>
          <a:prstGeom prst="rect">
            <a:avLst/>
          </a:prstGeom>
          <a:solidFill>
            <a:srgbClr val="D9D9D9">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1608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4" name="Content Placeholder 3"/>
          <p:cNvSpPr>
            <a:spLocks noGrp="1"/>
          </p:cNvSpPr>
          <p:nvPr>
            <p:ph sz="half" idx="2"/>
          </p:nvPr>
        </p:nvSpPr>
        <p:spPr>
          <a:xfrm>
            <a:off x="839788" y="1942011"/>
            <a:ext cx="5157787" cy="42476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72200" y="1942011"/>
            <a:ext cx="5183188" cy="42476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7" name="Rectangle 36"/>
          <p:cNvSpPr/>
          <p:nvPr userDrawn="1"/>
        </p:nvSpPr>
        <p:spPr>
          <a:xfrm>
            <a:off x="1474259" y="6096571"/>
            <a:ext cx="772565" cy="774831"/>
          </a:xfrm>
          <a:prstGeom prst="rect">
            <a:avLst/>
          </a:prstGeom>
          <a:solidFill>
            <a:srgbClr val="1B3664">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4406869" y="5833830"/>
            <a:ext cx="772565" cy="774831"/>
          </a:xfrm>
          <a:prstGeom prst="rect">
            <a:avLst/>
          </a:prstGeom>
          <a:solidFill>
            <a:srgbClr val="FAAC22">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3807305" y="5341458"/>
            <a:ext cx="774831" cy="774831"/>
          </a:xfrm>
          <a:prstGeom prst="rect">
            <a:avLst/>
          </a:prstGeom>
          <a:solidFill>
            <a:srgbClr val="01659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8469" y="4031238"/>
            <a:ext cx="1358506" cy="1358505"/>
          </a:xfrm>
          <a:prstGeom prst="rect">
            <a:avLst/>
          </a:prstGeom>
          <a:solidFill>
            <a:srgbClr val="FFC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8469" y="5502784"/>
            <a:ext cx="1358506" cy="1358505"/>
          </a:xfrm>
          <a:prstGeom prst="rect">
            <a:avLst/>
          </a:prstGeom>
          <a:solidFill>
            <a:srgbClr val="016599">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1477091" y="5193131"/>
            <a:ext cx="771997" cy="771997"/>
          </a:xfrm>
          <a:prstGeom prst="rect">
            <a:avLst/>
          </a:prstGeom>
          <a:solidFill>
            <a:srgbClr val="DFE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8469" y="3128164"/>
            <a:ext cx="771997" cy="771997"/>
          </a:xfrm>
          <a:prstGeom prst="rect">
            <a:avLst/>
          </a:prstGeom>
          <a:solidFill>
            <a:srgbClr val="EEF3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2402437" y="5611182"/>
            <a:ext cx="771997" cy="771997"/>
          </a:xfrm>
          <a:prstGeom prst="rect">
            <a:avLst/>
          </a:prstGeom>
          <a:solidFill>
            <a:srgbClr val="FAAC22">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2981138" y="6523734"/>
            <a:ext cx="771997" cy="337555"/>
          </a:xfrm>
          <a:prstGeom prst="rect">
            <a:avLst/>
          </a:prstGeom>
          <a:solidFill>
            <a:srgbClr val="FFC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2402437" y="4617745"/>
            <a:ext cx="771997" cy="771997"/>
          </a:xfrm>
          <a:prstGeom prst="rect">
            <a:avLst/>
          </a:prstGeom>
          <a:solidFill>
            <a:srgbClr val="FCCB74">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3287972" y="5872304"/>
            <a:ext cx="771997" cy="771997"/>
          </a:xfrm>
          <a:prstGeom prst="rect">
            <a:avLst/>
          </a:prstGeom>
          <a:solidFill>
            <a:srgbClr val="A6C5DE">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flipV="1">
            <a:off x="4837259" y="5562191"/>
            <a:ext cx="771997" cy="771997"/>
          </a:xfrm>
          <a:prstGeom prst="rect">
            <a:avLst/>
          </a:prstGeom>
          <a:solidFill>
            <a:srgbClr val="DFE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flipV="1">
            <a:off x="8152183" y="5997181"/>
            <a:ext cx="771997" cy="771997"/>
          </a:xfrm>
          <a:prstGeom prst="rect">
            <a:avLst/>
          </a:prstGeom>
          <a:solidFill>
            <a:srgbClr val="FFC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flipV="1">
            <a:off x="5762604" y="6094712"/>
            <a:ext cx="771997" cy="771997"/>
          </a:xfrm>
          <a:prstGeom prst="rect">
            <a:avLst/>
          </a:prstGeom>
          <a:solidFill>
            <a:srgbClr val="FCCB74">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7167471" y="5351571"/>
            <a:ext cx="774831" cy="774831"/>
          </a:xfrm>
          <a:prstGeom prst="rect">
            <a:avLst/>
          </a:prstGeom>
          <a:solidFill>
            <a:srgbClr val="FCCB74">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6341304" y="6533845"/>
            <a:ext cx="771997" cy="337555"/>
          </a:xfrm>
          <a:prstGeom prst="rect">
            <a:avLst/>
          </a:prstGeom>
          <a:solidFill>
            <a:srgbClr val="016599">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6648141" y="5882420"/>
            <a:ext cx="771997" cy="771997"/>
          </a:xfrm>
          <a:prstGeom prst="rect">
            <a:avLst/>
          </a:prstGeom>
          <a:solidFill>
            <a:srgbClr val="A6C5DE">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347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5" name="Rectangle 24"/>
          <p:cNvSpPr/>
          <p:nvPr userDrawn="1"/>
        </p:nvSpPr>
        <p:spPr>
          <a:xfrm>
            <a:off x="-8469" y="2460497"/>
            <a:ext cx="529041" cy="771997"/>
          </a:xfrm>
          <a:prstGeom prst="rect">
            <a:avLst/>
          </a:prstGeom>
          <a:solidFill>
            <a:srgbClr val="FCC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1474259" y="6096571"/>
            <a:ext cx="772565" cy="774831"/>
          </a:xfrm>
          <a:prstGeom prst="rect">
            <a:avLst/>
          </a:prstGeom>
          <a:solidFill>
            <a:srgbClr val="1B36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4406869" y="5833830"/>
            <a:ext cx="772565" cy="774831"/>
          </a:xfrm>
          <a:prstGeom prst="rect">
            <a:avLst/>
          </a:prstGeom>
          <a:solidFill>
            <a:srgbClr val="FAAC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3807305" y="5341458"/>
            <a:ext cx="774831" cy="774831"/>
          </a:xfrm>
          <a:prstGeom prst="rect">
            <a:avLst/>
          </a:prstGeom>
          <a:solidFill>
            <a:srgbClr val="016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8469" y="4031238"/>
            <a:ext cx="1358506" cy="135850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8469" y="5502784"/>
            <a:ext cx="1358506" cy="1358505"/>
          </a:xfrm>
          <a:prstGeom prst="rect">
            <a:avLst/>
          </a:prstGeom>
          <a:solidFill>
            <a:srgbClr val="016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1477091" y="5193131"/>
            <a:ext cx="771997" cy="771997"/>
          </a:xfrm>
          <a:prstGeom prst="rect">
            <a:avLst/>
          </a:prstGeom>
          <a:solidFill>
            <a:srgbClr val="DFE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8469" y="3128164"/>
            <a:ext cx="771997" cy="771997"/>
          </a:xfrm>
          <a:prstGeom prst="rect">
            <a:avLst/>
          </a:prstGeom>
          <a:solidFill>
            <a:srgbClr val="A6C5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2402437" y="5611182"/>
            <a:ext cx="771997" cy="771997"/>
          </a:xfrm>
          <a:prstGeom prst="rect">
            <a:avLst/>
          </a:prstGeom>
          <a:solidFill>
            <a:srgbClr val="FAAC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2981138" y="6523734"/>
            <a:ext cx="771997" cy="33755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2402437" y="4617745"/>
            <a:ext cx="771997" cy="771997"/>
          </a:xfrm>
          <a:prstGeom prst="rect">
            <a:avLst/>
          </a:prstGeom>
          <a:solidFill>
            <a:srgbClr val="FCC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3287972" y="5872304"/>
            <a:ext cx="771997" cy="771997"/>
          </a:xfrm>
          <a:prstGeom prst="rect">
            <a:avLst/>
          </a:prstGeom>
          <a:solidFill>
            <a:srgbClr val="A6C5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flipV="1">
            <a:off x="4837259" y="5562191"/>
            <a:ext cx="771997" cy="771997"/>
          </a:xfrm>
          <a:prstGeom prst="rect">
            <a:avLst/>
          </a:prstGeom>
          <a:solidFill>
            <a:srgbClr val="DFE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flipV="1">
            <a:off x="8152183" y="5997181"/>
            <a:ext cx="771997" cy="7719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flipV="1">
            <a:off x="5762604" y="6094712"/>
            <a:ext cx="771997" cy="771997"/>
          </a:xfrm>
          <a:prstGeom prst="rect">
            <a:avLst/>
          </a:prstGeom>
          <a:solidFill>
            <a:srgbClr val="FCC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7167471" y="5351571"/>
            <a:ext cx="774831" cy="774831"/>
          </a:xfrm>
          <a:prstGeom prst="rect">
            <a:avLst/>
          </a:prstGeom>
          <a:solidFill>
            <a:srgbClr val="FCC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6341304" y="6533845"/>
            <a:ext cx="771997" cy="337555"/>
          </a:xfrm>
          <a:prstGeom prst="rect">
            <a:avLst/>
          </a:prstGeom>
          <a:solidFill>
            <a:srgbClr val="016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6648141" y="5882420"/>
            <a:ext cx="771997" cy="771997"/>
          </a:xfrm>
          <a:prstGeom prst="rect">
            <a:avLst/>
          </a:prstGeom>
          <a:solidFill>
            <a:srgbClr val="A6C5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ubtitle 2"/>
          <p:cNvSpPr>
            <a:spLocks noGrp="1"/>
          </p:cNvSpPr>
          <p:nvPr>
            <p:ph type="subTitle" idx="1"/>
          </p:nvPr>
        </p:nvSpPr>
        <p:spPr>
          <a:xfrm>
            <a:off x="1524000" y="3602038"/>
            <a:ext cx="9144000" cy="1655762"/>
          </a:xfrm>
        </p:spPr>
        <p:txBody>
          <a:bodyPr/>
          <a:lstStyle>
            <a:lvl1pPr marL="0" indent="0" algn="ctr">
              <a:buNone/>
              <a:defRPr sz="2400"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4" name="Title 1"/>
          <p:cNvSpPr>
            <a:spLocks noGrp="1"/>
          </p:cNvSpPr>
          <p:nvPr>
            <p:ph type="ctrTitle" hasCustomPrompt="1"/>
          </p:nvPr>
        </p:nvSpPr>
        <p:spPr>
          <a:xfrm>
            <a:off x="1524000" y="1122363"/>
            <a:ext cx="9144000" cy="2387600"/>
          </a:xfrm>
        </p:spPr>
        <p:txBody>
          <a:bodyPr anchor="b">
            <a:normAutofit/>
          </a:bodyPr>
          <a:lstStyle>
            <a:lvl1pPr algn="ctr">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1727979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6149188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72" r:id="rId3"/>
    <p:sldLayoutId id="2147483673" r:id="rId4"/>
    <p:sldLayoutId id="2147483674" r:id="rId5"/>
    <p:sldLayoutId id="2147483675" r:id="rId6"/>
    <p:sldLayoutId id="2147483653" r:id="rId7"/>
    <p:sldLayoutId id="2147483670" r:id="rId8"/>
    <p:sldLayoutId id="2147483676" r:id="rId9"/>
    <p:sldLayoutId id="2147483650" r:id="rId10"/>
    <p:sldLayoutId id="2147483669" r:id="rId11"/>
    <p:sldLayoutId id="2147483667" r:id="rId12"/>
    <p:sldLayoutId id="2147483668" r:id="rId13"/>
    <p:sldLayoutId id="2147483652" r:id="rId14"/>
    <p:sldLayoutId id="2147483665" r:id="rId15"/>
    <p:sldLayoutId id="2147483666" r:id="rId16"/>
    <p:sldLayoutId id="2147483671" r:id="rId17"/>
  </p:sldLayoutIdLst>
  <p:txStyles>
    <p:titleStyle>
      <a:lvl1pPr algn="l" defTabSz="914400" rtl="0" eaLnBrk="1" latinLnBrk="0" hangingPunct="1">
        <a:lnSpc>
          <a:spcPct val="90000"/>
        </a:lnSpc>
        <a:spcBef>
          <a:spcPct val="0"/>
        </a:spcBef>
        <a:buNone/>
        <a:defRPr sz="4400" b="1" kern="1200">
          <a:solidFill>
            <a:srgbClr val="1B3664"/>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B3664"/>
          </a:solidFill>
          <a:latin typeface="Arial" panose="020B0604020202020204" pitchFamily="34" charset="0"/>
          <a:ea typeface="Verdana" panose="020B060403050404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3664"/>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3664"/>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3664"/>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366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hyperlink" Target="https://cwdb.ca.gov/highroadvision/"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0.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95567" y="3847714"/>
            <a:ext cx="4362347" cy="1655762"/>
          </a:xfrm>
        </p:spPr>
        <p:txBody>
          <a:bodyPr>
            <a:normAutofit fontScale="77500" lnSpcReduction="20000"/>
          </a:bodyPr>
          <a:lstStyle/>
          <a:p>
            <a:pPr algn="r">
              <a:lnSpc>
                <a:spcPct val="120000"/>
              </a:lnSpc>
              <a:spcBef>
                <a:spcPts val="0"/>
              </a:spcBef>
            </a:pPr>
            <a:r>
              <a:rPr lang="en-US" b="1" dirty="0"/>
              <a:t>Update on High Road Construction Careers and Caltrans Agreement</a:t>
            </a:r>
          </a:p>
          <a:p>
            <a:pPr algn="r">
              <a:lnSpc>
                <a:spcPct val="120000"/>
              </a:lnSpc>
              <a:spcBef>
                <a:spcPts val="0"/>
              </a:spcBef>
            </a:pPr>
            <a:endParaRPr lang="en-US" b="1" dirty="0"/>
          </a:p>
          <a:p>
            <a:pPr algn="r">
              <a:lnSpc>
                <a:spcPct val="120000"/>
              </a:lnSpc>
              <a:spcBef>
                <a:spcPts val="0"/>
              </a:spcBef>
            </a:pPr>
            <a:r>
              <a:rPr lang="en-US" b="1" dirty="0"/>
              <a:t>Curtis Notsinneh</a:t>
            </a:r>
          </a:p>
          <a:p>
            <a:pPr algn="r">
              <a:lnSpc>
                <a:spcPct val="120000"/>
              </a:lnSpc>
              <a:spcBef>
                <a:spcPts val="0"/>
              </a:spcBef>
            </a:pPr>
            <a:r>
              <a:rPr lang="en-US" b="1" dirty="0"/>
              <a:t>Chief Deputy Director</a:t>
            </a:r>
          </a:p>
        </p:txBody>
      </p:sp>
      <p:sp>
        <p:nvSpPr>
          <p:cNvPr id="3" name="Title 2"/>
          <p:cNvSpPr>
            <a:spLocks noGrp="1"/>
          </p:cNvSpPr>
          <p:nvPr>
            <p:ph type="ctrTitle"/>
          </p:nvPr>
        </p:nvSpPr>
        <p:spPr>
          <a:xfrm>
            <a:off x="3315390" y="1402449"/>
            <a:ext cx="5923830" cy="2387600"/>
          </a:xfrm>
        </p:spPr>
        <p:txBody>
          <a:bodyPr>
            <a:noAutofit/>
          </a:bodyPr>
          <a:lstStyle/>
          <a:p>
            <a:pPr algn="l"/>
            <a:r>
              <a:rPr lang="en-US" sz="4400" dirty="0"/>
              <a:t>Implementing SB 150</a:t>
            </a:r>
          </a:p>
        </p:txBody>
      </p:sp>
    </p:spTree>
    <p:extLst>
      <p:ext uri="{BB962C8B-B14F-4D97-AF65-F5344CB8AC3E}">
        <p14:creationId xmlns:p14="http://schemas.microsoft.com/office/powerpoint/2010/main" val="3963192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91253"/>
            <a:ext cx="10515600" cy="1325563"/>
          </a:xfrm>
        </p:spPr>
        <p:txBody>
          <a:bodyPr/>
          <a:lstStyle/>
          <a:p>
            <a:r>
              <a:rPr lang="en-US" dirty="0"/>
              <a:t>Budget allocation of the $50 million</a:t>
            </a:r>
          </a:p>
        </p:txBody>
      </p:sp>
      <p:sp>
        <p:nvSpPr>
          <p:cNvPr id="3" name="Content Placeholder 2"/>
          <p:cNvSpPr>
            <a:spLocks noGrp="1"/>
          </p:cNvSpPr>
          <p:nvPr>
            <p:ph sz="half" idx="1"/>
          </p:nvPr>
        </p:nvSpPr>
        <p:spPr>
          <a:xfrm>
            <a:off x="838200" y="2348510"/>
            <a:ext cx="10059099" cy="3173401"/>
          </a:xfrm>
        </p:spPr>
        <p:txBody>
          <a:bodyPr>
            <a:normAutofit/>
          </a:bodyPr>
          <a:lstStyle/>
          <a:p>
            <a:pPr>
              <a:lnSpc>
                <a:spcPct val="107000"/>
              </a:lnSpc>
              <a:spcBef>
                <a:spcPts val="0"/>
              </a:spcBef>
            </a:pPr>
            <a:r>
              <a:rPr lang="en-US" kern="100" dirty="0">
                <a:solidFill>
                  <a:schemeClr val="accent1"/>
                </a:solidFill>
                <a:effectLst/>
                <a:latin typeface="+mn-lt"/>
                <a:ea typeface="Calibri" panose="020F0502020204030204" pitchFamily="34" charset="0"/>
                <a:cs typeface="Times New Roman" panose="02020603050405020304" pitchFamily="18" charset="0"/>
              </a:rPr>
              <a:t>CWDB will receive $50 million over four fiscal years starting in FY 24/25 through FY 27/28. </a:t>
            </a:r>
          </a:p>
          <a:p>
            <a:pPr marL="0" marR="0" indent="0">
              <a:lnSpc>
                <a:spcPct val="107000"/>
              </a:lnSpc>
              <a:spcBef>
                <a:spcPts val="0"/>
              </a:spcBef>
              <a:spcAft>
                <a:spcPts val="0"/>
              </a:spcAft>
              <a:buNone/>
            </a:pPr>
            <a:endParaRPr lang="en-US" kern="100" dirty="0">
              <a:solidFill>
                <a:schemeClr val="accent1"/>
              </a:solidFill>
              <a:effectLst/>
              <a:latin typeface="+mn-lt"/>
              <a:ea typeface="Calibri" panose="020F0502020204030204" pitchFamily="34" charset="0"/>
              <a:cs typeface="Times New Roman" panose="02020603050405020304" pitchFamily="18" charset="0"/>
            </a:endParaRPr>
          </a:p>
          <a:p>
            <a:pPr>
              <a:lnSpc>
                <a:spcPct val="107000"/>
              </a:lnSpc>
              <a:spcBef>
                <a:spcPts val="0"/>
              </a:spcBef>
            </a:pPr>
            <a:r>
              <a:rPr lang="en-US" kern="100" dirty="0">
                <a:solidFill>
                  <a:schemeClr val="accent1"/>
                </a:solidFill>
                <a:effectLst/>
                <a:latin typeface="+mn-lt"/>
                <a:ea typeface="Calibri" panose="020F0502020204030204" pitchFamily="34" charset="0"/>
                <a:cs typeface="Times New Roman" panose="02020603050405020304" pitchFamily="18" charset="0"/>
              </a:rPr>
              <a:t>Per the federal requirements, the $50 million will also cover technical assistance and evaluation as well as covering CWDB staff costs. </a:t>
            </a:r>
          </a:p>
          <a:p>
            <a:endParaRPr lang="en-US" dirty="0"/>
          </a:p>
        </p:txBody>
      </p:sp>
    </p:spTree>
    <p:extLst>
      <p:ext uri="{BB962C8B-B14F-4D97-AF65-F5344CB8AC3E}">
        <p14:creationId xmlns:p14="http://schemas.microsoft.com/office/powerpoint/2010/main" val="1276886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8200" y="1271136"/>
            <a:ext cx="10515600" cy="1325563"/>
          </a:xfrm>
          <a:prstGeom prst="rect">
            <a:avLst/>
          </a:prstGeom>
        </p:spPr>
        <p:txBody>
          <a:bodyPr/>
          <a:lstStyle>
            <a:lvl1pPr algn="l" defTabSz="914400" rtl="0" eaLnBrk="1" latinLnBrk="0" hangingPunct="1">
              <a:lnSpc>
                <a:spcPct val="90000"/>
              </a:lnSpc>
              <a:spcBef>
                <a:spcPct val="0"/>
              </a:spcBef>
              <a:buNone/>
              <a:defRPr sz="4400" b="1" kern="1200">
                <a:solidFill>
                  <a:srgbClr val="1B3664"/>
                </a:solidFill>
                <a:latin typeface="Arial" panose="020B0604020202020204" pitchFamily="34" charset="0"/>
                <a:ea typeface="+mj-ea"/>
                <a:cs typeface="Arial" panose="020B0604020202020204" pitchFamily="34" charset="0"/>
              </a:defRPr>
            </a:lvl1pPr>
          </a:lstStyle>
          <a:p>
            <a:pPr algn="ctr"/>
            <a:r>
              <a:rPr lang="en-US" dirty="0"/>
              <a:t>Thank You</a:t>
            </a:r>
          </a:p>
        </p:txBody>
      </p:sp>
      <p:sp>
        <p:nvSpPr>
          <p:cNvPr id="2" name="TextBox 1">
            <a:extLst>
              <a:ext uri="{FF2B5EF4-FFF2-40B4-BE49-F238E27FC236}">
                <a16:creationId xmlns:a16="http://schemas.microsoft.com/office/drawing/2014/main" id="{D3F843D7-4AE4-2680-935C-8528838210B6}"/>
              </a:ext>
            </a:extLst>
          </p:cNvPr>
          <p:cNvSpPr txBox="1"/>
          <p:nvPr/>
        </p:nvSpPr>
        <p:spPr>
          <a:xfrm>
            <a:off x="1476461" y="3162650"/>
            <a:ext cx="9135611" cy="2062103"/>
          </a:xfrm>
          <a:prstGeom prst="rect">
            <a:avLst/>
          </a:prstGeom>
          <a:noFill/>
        </p:spPr>
        <p:txBody>
          <a:bodyPr wrap="square" rtlCol="0">
            <a:spAutoFit/>
          </a:bodyPr>
          <a:lstStyle/>
          <a:p>
            <a:pPr algn="ctr"/>
            <a:r>
              <a:rPr lang="en-US" sz="3200" dirty="0">
                <a:solidFill>
                  <a:schemeClr val="accent1"/>
                </a:solidFill>
              </a:rPr>
              <a:t>For more information on high road strategies and field of practice, please visit:</a:t>
            </a:r>
          </a:p>
          <a:p>
            <a:pPr algn="ctr"/>
            <a:endParaRPr lang="en-US" sz="3200" dirty="0">
              <a:solidFill>
                <a:schemeClr val="accent1"/>
              </a:solidFill>
            </a:endParaRPr>
          </a:p>
          <a:p>
            <a:pPr algn="ctr"/>
            <a:r>
              <a:rPr lang="en-US" sz="3200" dirty="0">
                <a:solidFill>
                  <a:schemeClr val="accent1"/>
                </a:solidFill>
                <a:hlinkClick r:id="rId2"/>
              </a:rPr>
              <a:t>https://cwdb.ca.gov/highroadvision/</a:t>
            </a:r>
            <a:endParaRPr lang="en-US" sz="3200" dirty="0">
              <a:solidFill>
                <a:schemeClr val="accent1"/>
              </a:solidFill>
            </a:endParaRPr>
          </a:p>
        </p:txBody>
      </p:sp>
    </p:spTree>
    <p:extLst>
      <p:ext uri="{BB962C8B-B14F-4D97-AF65-F5344CB8AC3E}">
        <p14:creationId xmlns:p14="http://schemas.microsoft.com/office/powerpoint/2010/main" val="57709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 </a:t>
            </a:r>
          </a:p>
        </p:txBody>
      </p:sp>
      <p:sp>
        <p:nvSpPr>
          <p:cNvPr id="3" name="Title 2"/>
          <p:cNvSpPr>
            <a:spLocks noGrp="1"/>
          </p:cNvSpPr>
          <p:nvPr>
            <p:ph type="ctrTitle"/>
          </p:nvPr>
        </p:nvSpPr>
        <p:spPr/>
        <p:txBody>
          <a:bodyPr/>
          <a:lstStyle/>
          <a:p>
            <a:r>
              <a:rPr lang="en-US" dirty="0"/>
              <a:t>High Road Construction Careers </a:t>
            </a:r>
          </a:p>
        </p:txBody>
      </p:sp>
    </p:spTree>
    <p:extLst>
      <p:ext uri="{BB962C8B-B14F-4D97-AF65-F5344CB8AC3E}">
        <p14:creationId xmlns:p14="http://schemas.microsoft.com/office/powerpoint/2010/main" val="284996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4"/>
          <p:cNvSpPr>
            <a:spLocks noGrp="1"/>
          </p:cNvSpPr>
          <p:nvPr>
            <p:ph type="subTitle" idx="1"/>
          </p:nvPr>
        </p:nvSpPr>
        <p:spPr>
          <a:xfrm>
            <a:off x="1439866" y="2097249"/>
            <a:ext cx="9144000" cy="3145872"/>
          </a:xfrm>
        </p:spPr>
        <p:txBody>
          <a:bodyPr>
            <a:noAutofit/>
          </a:bodyPr>
          <a:lstStyle/>
          <a:p>
            <a:r>
              <a:rPr lang="en-US" dirty="0"/>
              <a:t>“High road” means a set of economic and workforce development strategies to achieve economic growth, economic equity, shared prosperity and a clean environment. The strategies include, but are not limited to, interventions that:</a:t>
            </a:r>
          </a:p>
          <a:p>
            <a:r>
              <a:rPr lang="en-US" dirty="0"/>
              <a:t>1) Improve job quality and job access, including for women and people from underrepresented populations.</a:t>
            </a:r>
          </a:p>
          <a:p>
            <a:r>
              <a:rPr lang="en-US" dirty="0"/>
              <a:t>2) Meet the skill and profitability needs of employers.</a:t>
            </a:r>
          </a:p>
          <a:p>
            <a:r>
              <a:rPr lang="en-US" dirty="0"/>
              <a:t>3) Meet the economic, social, and environmental needs of the community.</a:t>
            </a:r>
          </a:p>
          <a:p>
            <a:pPr algn="r"/>
            <a:r>
              <a:rPr lang="en-US" sz="1600" dirty="0"/>
              <a:t>CA Unemployment Insurance Code §14005 (r)</a:t>
            </a:r>
          </a:p>
          <a:p>
            <a:endParaRPr lang="en-US" dirty="0"/>
          </a:p>
        </p:txBody>
      </p:sp>
      <p:sp>
        <p:nvSpPr>
          <p:cNvPr id="12" name="Title 11"/>
          <p:cNvSpPr>
            <a:spLocks noGrp="1"/>
          </p:cNvSpPr>
          <p:nvPr>
            <p:ph type="ctrTitle"/>
          </p:nvPr>
        </p:nvSpPr>
        <p:spPr>
          <a:xfrm>
            <a:off x="1439866" y="715111"/>
            <a:ext cx="9144000" cy="2387600"/>
          </a:xfrm>
        </p:spPr>
        <p:txBody>
          <a:bodyPr/>
          <a:lstStyle/>
          <a:p>
            <a:pPr algn="ctr"/>
            <a:r>
              <a:rPr lang="en-US" dirty="0"/>
              <a:t>What is High Road?</a:t>
            </a:r>
            <a:br>
              <a:rPr lang="en-US" dirty="0"/>
            </a:br>
            <a:r>
              <a:rPr lang="en-US" dirty="0"/>
              <a:t/>
            </a:r>
            <a:br>
              <a:rPr lang="en-US" dirty="0"/>
            </a:br>
            <a:endParaRPr lang="en-US" dirty="0"/>
          </a:p>
        </p:txBody>
      </p:sp>
    </p:spTree>
    <p:extLst>
      <p:ext uri="{BB962C8B-B14F-4D97-AF65-F5344CB8AC3E}">
        <p14:creationId xmlns:p14="http://schemas.microsoft.com/office/powerpoint/2010/main" val="215527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39866" y="1563513"/>
            <a:ext cx="9144000" cy="1655762"/>
          </a:xfrm>
        </p:spPr>
        <p:txBody>
          <a:bodyPr>
            <a:noAutofit/>
          </a:bodyPr>
          <a:lstStyle/>
          <a:p>
            <a:pPr>
              <a:lnSpc>
                <a:spcPct val="120000"/>
              </a:lnSpc>
              <a:spcBef>
                <a:spcPts val="0"/>
              </a:spcBef>
            </a:pPr>
            <a:r>
              <a:rPr lang="en-US" dirty="0"/>
              <a:t>“High road training partnership” means an initiative or project that models strategies for developing industry-based, worker-focused training partnerships, including labor-management partnerships. High Road Training Partnerships operate via regional, industry- or sector-based training partnerships comprised of employers, workers, and their representatives including organized labor, community-based organizations, education, training, and social services providers, and labor market intermediaries. High Road Training Partnerships demonstrate job quality standards and employment practices that are articulated in the statute.</a:t>
            </a:r>
          </a:p>
          <a:p>
            <a:pPr algn="r">
              <a:lnSpc>
                <a:spcPct val="120000"/>
              </a:lnSpc>
              <a:spcBef>
                <a:spcPts val="0"/>
              </a:spcBef>
            </a:pPr>
            <a:r>
              <a:rPr lang="en-US" sz="1600" dirty="0"/>
              <a:t>CA Unemployment Insurance Code §14005 (r)</a:t>
            </a:r>
          </a:p>
          <a:p>
            <a:pPr algn="r">
              <a:lnSpc>
                <a:spcPct val="120000"/>
              </a:lnSpc>
              <a:spcBef>
                <a:spcPts val="0"/>
              </a:spcBef>
            </a:pPr>
            <a:endParaRPr lang="en-US" sz="1600" dirty="0"/>
          </a:p>
        </p:txBody>
      </p:sp>
      <p:sp>
        <p:nvSpPr>
          <p:cNvPr id="4" name="Title 3"/>
          <p:cNvSpPr>
            <a:spLocks noGrp="1"/>
          </p:cNvSpPr>
          <p:nvPr>
            <p:ph type="ctrTitle"/>
          </p:nvPr>
        </p:nvSpPr>
        <p:spPr>
          <a:xfrm>
            <a:off x="1439866" y="511727"/>
            <a:ext cx="9144000" cy="966597"/>
          </a:xfrm>
        </p:spPr>
        <p:txBody>
          <a:bodyPr>
            <a:normAutofit fontScale="90000"/>
          </a:bodyPr>
          <a:lstStyle/>
          <a:p>
            <a:r>
              <a:rPr lang="en-US" dirty="0"/>
              <a:t>High Road Training Partnerships</a:t>
            </a:r>
          </a:p>
        </p:txBody>
      </p:sp>
    </p:spTree>
    <p:extLst>
      <p:ext uri="{BB962C8B-B14F-4D97-AF65-F5344CB8AC3E}">
        <p14:creationId xmlns:p14="http://schemas.microsoft.com/office/powerpoint/2010/main" val="1066230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239" y="507737"/>
            <a:ext cx="10515600" cy="1325563"/>
          </a:xfrm>
        </p:spPr>
        <p:txBody>
          <a:bodyPr/>
          <a:lstStyle/>
          <a:p>
            <a:r>
              <a:rPr lang="en-US" dirty="0"/>
              <a:t>High Road Construction Careers</a:t>
            </a:r>
          </a:p>
        </p:txBody>
      </p:sp>
      <p:sp>
        <p:nvSpPr>
          <p:cNvPr id="4" name="Content Placeholder 3"/>
          <p:cNvSpPr>
            <a:spLocks noGrp="1"/>
          </p:cNvSpPr>
          <p:nvPr>
            <p:ph sz="half" idx="2"/>
          </p:nvPr>
        </p:nvSpPr>
        <p:spPr>
          <a:xfrm>
            <a:off x="1162005" y="1731146"/>
            <a:ext cx="9231955" cy="4458517"/>
          </a:xfrm>
        </p:spPr>
        <p:txBody>
          <a:bodyPr>
            <a:normAutofit/>
          </a:body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016599"/>
                </a:solidFill>
                <a:effectLst/>
                <a:uLnTx/>
                <a:uFillTx/>
                <a:latin typeface="Arial" panose="020B0604020202020204" pitchFamily="34" charset="0"/>
                <a:ea typeface="Verdana" panose="020B0604030504040204" pitchFamily="34" charset="0"/>
                <a:cs typeface="Arial" panose="020B0604020202020204" pitchFamily="34" charset="0"/>
              </a:rPr>
              <a:t>“High road construction careers” are high road training partnerships that invest in regional training partnerships comprised of local building trades councils, workforce, community, and education interests that connect to state-approved apprenticeship programs, that utilize the standard Multi-Craft Core </a:t>
            </a:r>
            <a:r>
              <a:rPr kumimoji="0" lang="en-US" sz="2400" b="0" i="0" u="none" strike="noStrike" kern="1200" cap="none" spc="0" normalizeH="0" baseline="0" noProof="0" dirty="0" err="1">
                <a:ln>
                  <a:noFill/>
                </a:ln>
                <a:solidFill>
                  <a:srgbClr val="016599"/>
                </a:solidFill>
                <a:effectLst/>
                <a:uLnTx/>
                <a:uFillTx/>
                <a:latin typeface="Arial" panose="020B0604020202020204" pitchFamily="34" charset="0"/>
                <a:ea typeface="Verdana" panose="020B0604030504040204" pitchFamily="34" charset="0"/>
                <a:cs typeface="Arial" panose="020B0604020202020204" pitchFamily="34" charset="0"/>
              </a:rPr>
              <a:t>preapprenticeship</a:t>
            </a:r>
            <a:r>
              <a:rPr kumimoji="0" lang="en-US" sz="2400" b="0" i="0" u="none" strike="noStrike" kern="1200" cap="none" spc="0" normalizeH="0" baseline="0" noProof="0" dirty="0">
                <a:ln>
                  <a:noFill/>
                </a:ln>
                <a:solidFill>
                  <a:srgbClr val="016599"/>
                </a:solidFill>
                <a:effectLst/>
                <a:uLnTx/>
                <a:uFillTx/>
                <a:latin typeface="Arial" panose="020B0604020202020204" pitchFamily="34" charset="0"/>
                <a:ea typeface="Verdana" panose="020B0604030504040204" pitchFamily="34" charset="0"/>
                <a:cs typeface="Arial" panose="020B0604020202020204" pitchFamily="34" charset="0"/>
              </a:rPr>
              <a:t> training curriculum and provide a range of supportive services and career placement assistance to women and people from underserved and underrepresented populations.</a:t>
            </a:r>
          </a:p>
          <a:p>
            <a:pPr marL="0" marR="0" lvl="0" indent="0" algn="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016599"/>
                </a:solidFill>
                <a:effectLst/>
                <a:uLnTx/>
                <a:uFillTx/>
                <a:latin typeface="Arial" panose="020B0604020202020204" pitchFamily="34" charset="0"/>
                <a:ea typeface="Verdana" panose="020B0604030504040204" pitchFamily="34" charset="0"/>
                <a:cs typeface="Arial" panose="020B0604020202020204" pitchFamily="34" charset="0"/>
              </a:rPr>
              <a:t>CA Unemployment Insurance Code §14005 (s)</a:t>
            </a:r>
          </a:p>
          <a:p>
            <a:endParaRPr lang="en-US" dirty="0"/>
          </a:p>
        </p:txBody>
      </p:sp>
    </p:spTree>
    <p:extLst>
      <p:ext uri="{BB962C8B-B14F-4D97-AF65-F5344CB8AC3E}">
        <p14:creationId xmlns:p14="http://schemas.microsoft.com/office/powerpoint/2010/main" val="4158816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a:t>Intent of High Road Construction Careers for SB 150 Implementation</a:t>
            </a:r>
          </a:p>
        </p:txBody>
      </p:sp>
      <p:sp>
        <p:nvSpPr>
          <p:cNvPr id="9" name="Content Placeholder 3"/>
          <p:cNvSpPr>
            <a:spLocks noGrp="1"/>
          </p:cNvSpPr>
          <p:nvPr>
            <p:ph sz="half" idx="2"/>
          </p:nvPr>
        </p:nvSpPr>
        <p:spPr>
          <a:xfrm>
            <a:off x="1162005" y="1942011"/>
            <a:ext cx="9601070" cy="4247652"/>
          </a:xfrm>
        </p:spPr>
        <p:txBody>
          <a:bodyPr>
            <a:normAutofit fontScale="92500" lnSpcReduction="20000"/>
          </a:bodyPr>
          <a:lstStyle/>
          <a:p>
            <a:pPr marL="0" indent="0">
              <a:buNone/>
            </a:pPr>
            <a:r>
              <a:rPr lang="en-US" dirty="0">
                <a:solidFill>
                  <a:schemeClr val="accent1"/>
                </a:solidFill>
              </a:rPr>
              <a:t>1) Meet the demand for qualified construction workers required to complete federal Infrastructure Investment Jobs Act (IIJA) funded transportation projects.</a:t>
            </a:r>
          </a:p>
          <a:p>
            <a:pPr marL="0" indent="0">
              <a:buNone/>
            </a:pPr>
            <a:endParaRPr lang="en-US" dirty="0">
              <a:solidFill>
                <a:schemeClr val="accent1"/>
              </a:solidFill>
            </a:endParaRPr>
          </a:p>
          <a:p>
            <a:pPr marL="0" indent="0">
              <a:buNone/>
            </a:pPr>
            <a:r>
              <a:rPr lang="en-US" dirty="0">
                <a:solidFill>
                  <a:schemeClr val="accent1"/>
                </a:solidFill>
              </a:rPr>
              <a:t>2) Promote equity in access to State-approved joint-apprenticeship programs—with a focus on women, workers from disadvantaged communities, veterans, and formerly incarcerated. </a:t>
            </a:r>
          </a:p>
          <a:p>
            <a:pPr marL="0" indent="0">
              <a:buNone/>
            </a:pPr>
            <a:endParaRPr lang="en-US" dirty="0">
              <a:solidFill>
                <a:schemeClr val="accent1"/>
              </a:solidFill>
            </a:endParaRPr>
          </a:p>
          <a:p>
            <a:pPr marL="0" indent="0">
              <a:buNone/>
            </a:pPr>
            <a:r>
              <a:rPr lang="en-US" dirty="0">
                <a:solidFill>
                  <a:schemeClr val="accent1"/>
                </a:solidFill>
              </a:rPr>
              <a:t>3) Put more people to work, more money in the pockets of Californians, and more economic activity in regions and communities that most need it.</a:t>
            </a:r>
          </a:p>
          <a:p>
            <a:pPr marL="0" indent="0">
              <a:buNone/>
            </a:pPr>
            <a:endParaRPr lang="en-US" dirty="0"/>
          </a:p>
        </p:txBody>
      </p:sp>
    </p:spTree>
    <p:extLst>
      <p:ext uri="{BB962C8B-B14F-4D97-AF65-F5344CB8AC3E}">
        <p14:creationId xmlns:p14="http://schemas.microsoft.com/office/powerpoint/2010/main" val="2553309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object 4">
            <a:extLst>
              <a:ext uri="{FF2B5EF4-FFF2-40B4-BE49-F238E27FC236}">
                <a16:creationId xmlns:a16="http://schemas.microsoft.com/office/drawing/2014/main" id="{808B2415-70C6-724B-8E04-6C48EA935901}"/>
              </a:ext>
            </a:extLst>
          </p:cNvPr>
          <p:cNvGrpSpPr/>
          <p:nvPr/>
        </p:nvGrpSpPr>
        <p:grpSpPr>
          <a:xfrm>
            <a:off x="5248655" y="1338072"/>
            <a:ext cx="1696720" cy="1144905"/>
            <a:chOff x="5248655" y="1338072"/>
            <a:chExt cx="1696720" cy="1144905"/>
          </a:xfrm>
        </p:grpSpPr>
        <p:pic>
          <p:nvPicPr>
            <p:cNvPr id="9" name="object 5">
              <a:extLst>
                <a:ext uri="{FF2B5EF4-FFF2-40B4-BE49-F238E27FC236}">
                  <a16:creationId xmlns:a16="http://schemas.microsoft.com/office/drawing/2014/main" id="{D7D0533A-7DA7-DC3C-5C9A-59DC772D2894}"/>
                </a:ext>
              </a:extLst>
            </p:cNvPr>
            <p:cNvPicPr/>
            <p:nvPr/>
          </p:nvPicPr>
          <p:blipFill>
            <a:blip r:embed="rId2" cstate="print"/>
            <a:stretch>
              <a:fillRect/>
            </a:stretch>
          </p:blipFill>
          <p:spPr>
            <a:xfrm>
              <a:off x="5248655" y="1338072"/>
              <a:ext cx="1696211" cy="1144523"/>
            </a:xfrm>
            <a:prstGeom prst="rect">
              <a:avLst/>
            </a:prstGeom>
          </p:spPr>
        </p:pic>
        <p:pic>
          <p:nvPicPr>
            <p:cNvPr id="10" name="object 6">
              <a:extLst>
                <a:ext uri="{FF2B5EF4-FFF2-40B4-BE49-F238E27FC236}">
                  <a16:creationId xmlns:a16="http://schemas.microsoft.com/office/drawing/2014/main" id="{43481B62-B0BD-9936-1E9A-DF840055DF0B}"/>
                </a:ext>
              </a:extLst>
            </p:cNvPr>
            <p:cNvPicPr/>
            <p:nvPr/>
          </p:nvPicPr>
          <p:blipFill>
            <a:blip r:embed="rId3" cstate="print"/>
            <a:stretch>
              <a:fillRect/>
            </a:stretch>
          </p:blipFill>
          <p:spPr>
            <a:xfrm>
              <a:off x="6868655" y="1557528"/>
              <a:ext cx="64020" cy="742187"/>
            </a:xfrm>
            <a:prstGeom prst="rect">
              <a:avLst/>
            </a:prstGeom>
          </p:spPr>
        </p:pic>
        <p:pic>
          <p:nvPicPr>
            <p:cNvPr id="11" name="object 7">
              <a:extLst>
                <a:ext uri="{FF2B5EF4-FFF2-40B4-BE49-F238E27FC236}">
                  <a16:creationId xmlns:a16="http://schemas.microsoft.com/office/drawing/2014/main" id="{7B449EEA-00BA-0CE6-3F88-A421A99123D3}"/>
                </a:ext>
              </a:extLst>
            </p:cNvPr>
            <p:cNvPicPr/>
            <p:nvPr/>
          </p:nvPicPr>
          <p:blipFill>
            <a:blip r:embed="rId4" cstate="print"/>
            <a:stretch>
              <a:fillRect/>
            </a:stretch>
          </p:blipFill>
          <p:spPr>
            <a:xfrm>
              <a:off x="5303520" y="1557528"/>
              <a:ext cx="21348" cy="742187"/>
            </a:xfrm>
            <a:prstGeom prst="rect">
              <a:avLst/>
            </a:prstGeom>
          </p:spPr>
        </p:pic>
        <p:sp>
          <p:nvSpPr>
            <p:cNvPr id="12" name="object 8">
              <a:extLst>
                <a:ext uri="{FF2B5EF4-FFF2-40B4-BE49-F238E27FC236}">
                  <a16:creationId xmlns:a16="http://schemas.microsoft.com/office/drawing/2014/main" id="{81F287BF-DDC9-9698-88F6-9415D6B1D12F}"/>
                </a:ext>
              </a:extLst>
            </p:cNvPr>
            <p:cNvSpPr/>
            <p:nvPr/>
          </p:nvSpPr>
          <p:spPr>
            <a:xfrm>
              <a:off x="5310377" y="1379985"/>
              <a:ext cx="1572895" cy="1021080"/>
            </a:xfrm>
            <a:custGeom>
              <a:avLst/>
              <a:gdLst/>
              <a:ahLst/>
              <a:cxnLst/>
              <a:rect l="l" t="t" r="r" b="b"/>
              <a:pathLst>
                <a:path w="1572895" h="1021080">
                  <a:moveTo>
                    <a:pt x="1402588" y="0"/>
                  </a:moveTo>
                  <a:lnTo>
                    <a:pt x="170180" y="0"/>
                  </a:lnTo>
                  <a:lnTo>
                    <a:pt x="124942" y="6078"/>
                  </a:lnTo>
                  <a:lnTo>
                    <a:pt x="84290" y="23233"/>
                  </a:lnTo>
                  <a:lnTo>
                    <a:pt x="49847" y="49842"/>
                  </a:lnTo>
                  <a:lnTo>
                    <a:pt x="23236" y="84284"/>
                  </a:lnTo>
                  <a:lnTo>
                    <a:pt x="6079" y="124937"/>
                  </a:lnTo>
                  <a:lnTo>
                    <a:pt x="0" y="170179"/>
                  </a:lnTo>
                  <a:lnTo>
                    <a:pt x="0" y="850887"/>
                  </a:lnTo>
                  <a:lnTo>
                    <a:pt x="6079" y="896130"/>
                  </a:lnTo>
                  <a:lnTo>
                    <a:pt x="23236" y="936785"/>
                  </a:lnTo>
                  <a:lnTo>
                    <a:pt x="49847" y="971230"/>
                  </a:lnTo>
                  <a:lnTo>
                    <a:pt x="84290" y="997843"/>
                  </a:lnTo>
                  <a:lnTo>
                    <a:pt x="124942" y="1015000"/>
                  </a:lnTo>
                  <a:lnTo>
                    <a:pt x="170180" y="1021079"/>
                  </a:lnTo>
                  <a:lnTo>
                    <a:pt x="1402588" y="1021079"/>
                  </a:lnTo>
                  <a:lnTo>
                    <a:pt x="1447825" y="1015000"/>
                  </a:lnTo>
                  <a:lnTo>
                    <a:pt x="1488477" y="997843"/>
                  </a:lnTo>
                  <a:lnTo>
                    <a:pt x="1522920" y="971230"/>
                  </a:lnTo>
                  <a:lnTo>
                    <a:pt x="1549531" y="936785"/>
                  </a:lnTo>
                  <a:lnTo>
                    <a:pt x="1566688" y="896130"/>
                  </a:lnTo>
                  <a:lnTo>
                    <a:pt x="1572768" y="850887"/>
                  </a:lnTo>
                  <a:lnTo>
                    <a:pt x="1572768" y="170179"/>
                  </a:lnTo>
                  <a:lnTo>
                    <a:pt x="1566688" y="124937"/>
                  </a:lnTo>
                  <a:lnTo>
                    <a:pt x="1549531" y="84284"/>
                  </a:lnTo>
                  <a:lnTo>
                    <a:pt x="1522920" y="49842"/>
                  </a:lnTo>
                  <a:lnTo>
                    <a:pt x="1488477" y="23233"/>
                  </a:lnTo>
                  <a:lnTo>
                    <a:pt x="1447825" y="6078"/>
                  </a:lnTo>
                  <a:lnTo>
                    <a:pt x="1402588" y="0"/>
                  </a:lnTo>
                  <a:close/>
                </a:path>
              </a:pathLst>
            </a:custGeom>
            <a:solidFill>
              <a:srgbClr val="F6AB20"/>
            </a:solidFill>
          </p:spPr>
          <p:txBody>
            <a:bodyPr wrap="square" lIns="0" tIns="0" rIns="0" bIns="0" rtlCol="0"/>
            <a:lstStyle/>
            <a:p>
              <a:endParaRPr/>
            </a:p>
          </p:txBody>
        </p:sp>
        <p:sp>
          <p:nvSpPr>
            <p:cNvPr id="13" name="object 9">
              <a:extLst>
                <a:ext uri="{FF2B5EF4-FFF2-40B4-BE49-F238E27FC236}">
                  <a16:creationId xmlns:a16="http://schemas.microsoft.com/office/drawing/2014/main" id="{0C572628-726C-0538-8313-DDC729B33083}"/>
                </a:ext>
              </a:extLst>
            </p:cNvPr>
            <p:cNvSpPr/>
            <p:nvPr/>
          </p:nvSpPr>
          <p:spPr>
            <a:xfrm>
              <a:off x="5310377" y="1379985"/>
              <a:ext cx="1572895" cy="1021080"/>
            </a:xfrm>
            <a:custGeom>
              <a:avLst/>
              <a:gdLst/>
              <a:ahLst/>
              <a:cxnLst/>
              <a:rect l="l" t="t" r="r" b="b"/>
              <a:pathLst>
                <a:path w="1572895" h="1021080">
                  <a:moveTo>
                    <a:pt x="0" y="170179"/>
                  </a:moveTo>
                  <a:lnTo>
                    <a:pt x="6079" y="124937"/>
                  </a:lnTo>
                  <a:lnTo>
                    <a:pt x="23236" y="84284"/>
                  </a:lnTo>
                  <a:lnTo>
                    <a:pt x="49847" y="49842"/>
                  </a:lnTo>
                  <a:lnTo>
                    <a:pt x="84290" y="23233"/>
                  </a:lnTo>
                  <a:lnTo>
                    <a:pt x="124942" y="6078"/>
                  </a:lnTo>
                  <a:lnTo>
                    <a:pt x="170180" y="0"/>
                  </a:lnTo>
                  <a:lnTo>
                    <a:pt x="1402588" y="0"/>
                  </a:lnTo>
                  <a:lnTo>
                    <a:pt x="1447825" y="6078"/>
                  </a:lnTo>
                  <a:lnTo>
                    <a:pt x="1488477" y="23233"/>
                  </a:lnTo>
                  <a:lnTo>
                    <a:pt x="1522920" y="49842"/>
                  </a:lnTo>
                  <a:lnTo>
                    <a:pt x="1549531" y="84284"/>
                  </a:lnTo>
                  <a:lnTo>
                    <a:pt x="1566688" y="124937"/>
                  </a:lnTo>
                  <a:lnTo>
                    <a:pt x="1572768" y="170179"/>
                  </a:lnTo>
                  <a:lnTo>
                    <a:pt x="1572768" y="850887"/>
                  </a:lnTo>
                  <a:lnTo>
                    <a:pt x="1566688" y="896130"/>
                  </a:lnTo>
                  <a:lnTo>
                    <a:pt x="1549531" y="936785"/>
                  </a:lnTo>
                  <a:lnTo>
                    <a:pt x="1522920" y="971230"/>
                  </a:lnTo>
                  <a:lnTo>
                    <a:pt x="1488477" y="997843"/>
                  </a:lnTo>
                  <a:lnTo>
                    <a:pt x="1447825" y="1015000"/>
                  </a:lnTo>
                  <a:lnTo>
                    <a:pt x="1402588" y="1021079"/>
                  </a:lnTo>
                  <a:lnTo>
                    <a:pt x="170180" y="1021079"/>
                  </a:lnTo>
                  <a:lnTo>
                    <a:pt x="124942" y="1015000"/>
                  </a:lnTo>
                  <a:lnTo>
                    <a:pt x="84290" y="997843"/>
                  </a:lnTo>
                  <a:lnTo>
                    <a:pt x="49847" y="971230"/>
                  </a:lnTo>
                  <a:lnTo>
                    <a:pt x="23236" y="936785"/>
                  </a:lnTo>
                  <a:lnTo>
                    <a:pt x="6079" y="896130"/>
                  </a:lnTo>
                  <a:lnTo>
                    <a:pt x="0" y="850887"/>
                  </a:lnTo>
                  <a:lnTo>
                    <a:pt x="0" y="170179"/>
                  </a:lnTo>
                  <a:close/>
                </a:path>
              </a:pathLst>
            </a:custGeom>
            <a:ln w="38100">
              <a:solidFill>
                <a:srgbClr val="FFFFFF"/>
              </a:solidFill>
            </a:ln>
          </p:spPr>
          <p:txBody>
            <a:bodyPr wrap="square" lIns="0" tIns="0" rIns="0" bIns="0" rtlCol="0"/>
            <a:lstStyle/>
            <a:p>
              <a:endParaRPr/>
            </a:p>
          </p:txBody>
        </p:sp>
      </p:grpSp>
      <p:sp>
        <p:nvSpPr>
          <p:cNvPr id="14" name="object 10">
            <a:extLst>
              <a:ext uri="{FF2B5EF4-FFF2-40B4-BE49-F238E27FC236}">
                <a16:creationId xmlns:a16="http://schemas.microsoft.com/office/drawing/2014/main" id="{1EEE78AF-418F-78ED-4CBB-63A10462B0C1}"/>
              </a:ext>
            </a:extLst>
          </p:cNvPr>
          <p:cNvSpPr txBox="1"/>
          <p:nvPr/>
        </p:nvSpPr>
        <p:spPr>
          <a:xfrm>
            <a:off x="5458458" y="1620737"/>
            <a:ext cx="1273810" cy="491490"/>
          </a:xfrm>
          <a:prstGeom prst="rect">
            <a:avLst/>
          </a:prstGeom>
        </p:spPr>
        <p:txBody>
          <a:bodyPr vert="horz" wrap="square" lIns="0" tIns="37465" rIns="0" bIns="0" rtlCol="0">
            <a:spAutoFit/>
          </a:bodyPr>
          <a:lstStyle/>
          <a:p>
            <a:pPr marL="292735" marR="5080" indent="-280670">
              <a:lnSpc>
                <a:spcPts val="1750"/>
              </a:lnSpc>
              <a:spcBef>
                <a:spcPts val="295"/>
              </a:spcBef>
            </a:pPr>
            <a:r>
              <a:rPr sz="1600" dirty="0">
                <a:solidFill>
                  <a:srgbClr val="FFFFFF"/>
                </a:solidFill>
                <a:latin typeface="Calibri"/>
                <a:cs typeface="Calibri"/>
              </a:rPr>
              <a:t>Building</a:t>
            </a:r>
            <a:r>
              <a:rPr sz="1600" spc="-55" dirty="0">
                <a:solidFill>
                  <a:srgbClr val="FFFFFF"/>
                </a:solidFill>
                <a:latin typeface="Calibri"/>
                <a:cs typeface="Calibri"/>
              </a:rPr>
              <a:t> </a:t>
            </a:r>
            <a:r>
              <a:rPr sz="1600" spc="-30" dirty="0">
                <a:solidFill>
                  <a:srgbClr val="FFFFFF"/>
                </a:solidFill>
                <a:latin typeface="Calibri"/>
                <a:cs typeface="Calibri"/>
              </a:rPr>
              <a:t>Trades </a:t>
            </a:r>
            <a:r>
              <a:rPr sz="1600" spc="-10" dirty="0">
                <a:solidFill>
                  <a:srgbClr val="FFFFFF"/>
                </a:solidFill>
                <a:latin typeface="Calibri"/>
                <a:cs typeface="Calibri"/>
              </a:rPr>
              <a:t>Councils</a:t>
            </a:r>
            <a:endParaRPr sz="1600" dirty="0">
              <a:latin typeface="Calibri"/>
              <a:cs typeface="Calibri"/>
            </a:endParaRPr>
          </a:p>
        </p:txBody>
      </p:sp>
      <p:grpSp>
        <p:nvGrpSpPr>
          <p:cNvPr id="15" name="object 11">
            <a:extLst>
              <a:ext uri="{FF2B5EF4-FFF2-40B4-BE49-F238E27FC236}">
                <a16:creationId xmlns:a16="http://schemas.microsoft.com/office/drawing/2014/main" id="{55C23A9B-3B38-B50C-F724-ABB05DDAB0D3}"/>
              </a:ext>
            </a:extLst>
          </p:cNvPr>
          <p:cNvGrpSpPr/>
          <p:nvPr/>
        </p:nvGrpSpPr>
        <p:grpSpPr>
          <a:xfrm>
            <a:off x="6888288" y="2046832"/>
            <a:ext cx="1998345" cy="1849120"/>
            <a:chOff x="6888288" y="2046832"/>
            <a:chExt cx="1998345" cy="1849120"/>
          </a:xfrm>
        </p:grpSpPr>
        <p:sp>
          <p:nvSpPr>
            <p:cNvPr id="16" name="object 12">
              <a:extLst>
                <a:ext uri="{FF2B5EF4-FFF2-40B4-BE49-F238E27FC236}">
                  <a16:creationId xmlns:a16="http://schemas.microsoft.com/office/drawing/2014/main" id="{F1941AB8-89C7-492D-3D44-69CBB0595E93}"/>
                </a:ext>
              </a:extLst>
            </p:cNvPr>
            <p:cNvSpPr/>
            <p:nvPr/>
          </p:nvSpPr>
          <p:spPr>
            <a:xfrm>
              <a:off x="6893050" y="2051594"/>
              <a:ext cx="890269" cy="728980"/>
            </a:xfrm>
            <a:custGeom>
              <a:avLst/>
              <a:gdLst/>
              <a:ahLst/>
              <a:cxnLst/>
              <a:rect l="l" t="t" r="r" b="b"/>
              <a:pathLst>
                <a:path w="890270" h="728980">
                  <a:moveTo>
                    <a:pt x="0" y="0"/>
                  </a:moveTo>
                  <a:lnTo>
                    <a:pt x="46705" y="20480"/>
                  </a:lnTo>
                  <a:lnTo>
                    <a:pt x="92809" y="42084"/>
                  </a:lnTo>
                  <a:lnTo>
                    <a:pt x="138294" y="64796"/>
                  </a:lnTo>
                  <a:lnTo>
                    <a:pt x="183140" y="88600"/>
                  </a:lnTo>
                  <a:lnTo>
                    <a:pt x="227330" y="113483"/>
                  </a:lnTo>
                  <a:lnTo>
                    <a:pt x="270846" y="139429"/>
                  </a:lnTo>
                  <a:lnTo>
                    <a:pt x="313670" y="166424"/>
                  </a:lnTo>
                  <a:lnTo>
                    <a:pt x="355784" y="194452"/>
                  </a:lnTo>
                  <a:lnTo>
                    <a:pt x="397169" y="223500"/>
                  </a:lnTo>
                  <a:lnTo>
                    <a:pt x="437807" y="253551"/>
                  </a:lnTo>
                  <a:lnTo>
                    <a:pt x="477681" y="284592"/>
                  </a:lnTo>
                  <a:lnTo>
                    <a:pt x="516771" y="316607"/>
                  </a:lnTo>
                  <a:lnTo>
                    <a:pt x="555061" y="349581"/>
                  </a:lnTo>
                  <a:lnTo>
                    <a:pt x="592532" y="383500"/>
                  </a:lnTo>
                  <a:lnTo>
                    <a:pt x="629165" y="418350"/>
                  </a:lnTo>
                  <a:lnTo>
                    <a:pt x="664943" y="454114"/>
                  </a:lnTo>
                  <a:lnTo>
                    <a:pt x="699847" y="490778"/>
                  </a:lnTo>
                  <a:lnTo>
                    <a:pt x="733860" y="528328"/>
                  </a:lnTo>
                  <a:lnTo>
                    <a:pt x="766963" y="566749"/>
                  </a:lnTo>
                  <a:lnTo>
                    <a:pt x="799138" y="606025"/>
                  </a:lnTo>
                  <a:lnTo>
                    <a:pt x="830367" y="646142"/>
                  </a:lnTo>
                  <a:lnTo>
                    <a:pt x="860631" y="687085"/>
                  </a:lnTo>
                  <a:lnTo>
                    <a:pt x="889914" y="728840"/>
                  </a:lnTo>
                </a:path>
              </a:pathLst>
            </a:custGeom>
            <a:ln w="9525">
              <a:solidFill>
                <a:srgbClr val="F6AB20"/>
              </a:solidFill>
            </a:ln>
          </p:spPr>
          <p:txBody>
            <a:bodyPr wrap="square" lIns="0" tIns="0" rIns="0" bIns="0" rtlCol="0"/>
            <a:lstStyle/>
            <a:p>
              <a:endParaRPr/>
            </a:p>
          </p:txBody>
        </p:sp>
        <p:pic>
          <p:nvPicPr>
            <p:cNvPr id="17" name="object 13">
              <a:extLst>
                <a:ext uri="{FF2B5EF4-FFF2-40B4-BE49-F238E27FC236}">
                  <a16:creationId xmlns:a16="http://schemas.microsoft.com/office/drawing/2014/main" id="{2F5F4F1E-F3B0-676B-49A9-1C2F71B16A9A}"/>
                </a:ext>
              </a:extLst>
            </p:cNvPr>
            <p:cNvPicPr/>
            <p:nvPr/>
          </p:nvPicPr>
          <p:blipFill>
            <a:blip r:embed="rId5" cstate="print"/>
            <a:stretch>
              <a:fillRect/>
            </a:stretch>
          </p:blipFill>
          <p:spPr>
            <a:xfrm>
              <a:off x="7191755" y="2749295"/>
              <a:ext cx="1694687" cy="1146047"/>
            </a:xfrm>
            <a:prstGeom prst="rect">
              <a:avLst/>
            </a:prstGeom>
          </p:spPr>
        </p:pic>
        <p:pic>
          <p:nvPicPr>
            <p:cNvPr id="18" name="object 14">
              <a:extLst>
                <a:ext uri="{FF2B5EF4-FFF2-40B4-BE49-F238E27FC236}">
                  <a16:creationId xmlns:a16="http://schemas.microsoft.com/office/drawing/2014/main" id="{E7BC8DE9-67DF-3EFC-75B6-6DEAD140CD9F}"/>
                </a:ext>
              </a:extLst>
            </p:cNvPr>
            <p:cNvPicPr/>
            <p:nvPr/>
          </p:nvPicPr>
          <p:blipFill>
            <a:blip r:embed="rId6" cstate="print"/>
            <a:stretch>
              <a:fillRect/>
            </a:stretch>
          </p:blipFill>
          <p:spPr>
            <a:xfrm>
              <a:off x="7208520" y="2857499"/>
              <a:ext cx="1665731" cy="966215"/>
            </a:xfrm>
            <a:prstGeom prst="rect">
              <a:avLst/>
            </a:prstGeom>
          </p:spPr>
        </p:pic>
        <p:sp>
          <p:nvSpPr>
            <p:cNvPr id="19" name="object 15">
              <a:extLst>
                <a:ext uri="{FF2B5EF4-FFF2-40B4-BE49-F238E27FC236}">
                  <a16:creationId xmlns:a16="http://schemas.microsoft.com/office/drawing/2014/main" id="{E2D8531C-4BEE-C578-6050-DE0BA5F12B3A}"/>
                </a:ext>
              </a:extLst>
            </p:cNvPr>
            <p:cNvSpPr/>
            <p:nvPr/>
          </p:nvSpPr>
          <p:spPr>
            <a:xfrm>
              <a:off x="7253477" y="2791208"/>
              <a:ext cx="1571625" cy="1022985"/>
            </a:xfrm>
            <a:custGeom>
              <a:avLst/>
              <a:gdLst/>
              <a:ahLst/>
              <a:cxnLst/>
              <a:rect l="l" t="t" r="r" b="b"/>
              <a:pathLst>
                <a:path w="1571625" h="1022985">
                  <a:moveTo>
                    <a:pt x="1400810" y="0"/>
                  </a:moveTo>
                  <a:lnTo>
                    <a:pt x="170434" y="0"/>
                  </a:lnTo>
                  <a:lnTo>
                    <a:pt x="125124" y="6087"/>
                  </a:lnTo>
                  <a:lnTo>
                    <a:pt x="84410" y="23268"/>
                  </a:lnTo>
                  <a:lnTo>
                    <a:pt x="49917" y="49917"/>
                  </a:lnTo>
                  <a:lnTo>
                    <a:pt x="23268" y="84410"/>
                  </a:lnTo>
                  <a:lnTo>
                    <a:pt x="6087" y="125124"/>
                  </a:lnTo>
                  <a:lnTo>
                    <a:pt x="0" y="170434"/>
                  </a:lnTo>
                  <a:lnTo>
                    <a:pt x="0" y="852170"/>
                  </a:lnTo>
                  <a:lnTo>
                    <a:pt x="6087" y="897475"/>
                  </a:lnTo>
                  <a:lnTo>
                    <a:pt x="23268" y="938187"/>
                  </a:lnTo>
                  <a:lnTo>
                    <a:pt x="49917" y="972681"/>
                  </a:lnTo>
                  <a:lnTo>
                    <a:pt x="84410" y="999332"/>
                  </a:lnTo>
                  <a:lnTo>
                    <a:pt x="125124" y="1016515"/>
                  </a:lnTo>
                  <a:lnTo>
                    <a:pt x="170434" y="1022604"/>
                  </a:lnTo>
                  <a:lnTo>
                    <a:pt x="1400810" y="1022604"/>
                  </a:lnTo>
                  <a:lnTo>
                    <a:pt x="1446119" y="1016515"/>
                  </a:lnTo>
                  <a:lnTo>
                    <a:pt x="1486833" y="999332"/>
                  </a:lnTo>
                  <a:lnTo>
                    <a:pt x="1521326" y="972681"/>
                  </a:lnTo>
                  <a:lnTo>
                    <a:pt x="1547975" y="938187"/>
                  </a:lnTo>
                  <a:lnTo>
                    <a:pt x="1565156" y="897475"/>
                  </a:lnTo>
                  <a:lnTo>
                    <a:pt x="1571244" y="852170"/>
                  </a:lnTo>
                  <a:lnTo>
                    <a:pt x="1571244" y="170434"/>
                  </a:lnTo>
                  <a:lnTo>
                    <a:pt x="1565156" y="125124"/>
                  </a:lnTo>
                  <a:lnTo>
                    <a:pt x="1547975" y="84410"/>
                  </a:lnTo>
                  <a:lnTo>
                    <a:pt x="1521326" y="49917"/>
                  </a:lnTo>
                  <a:lnTo>
                    <a:pt x="1486833" y="23268"/>
                  </a:lnTo>
                  <a:lnTo>
                    <a:pt x="1446119" y="6087"/>
                  </a:lnTo>
                  <a:lnTo>
                    <a:pt x="1400810" y="0"/>
                  </a:lnTo>
                  <a:close/>
                </a:path>
              </a:pathLst>
            </a:custGeom>
            <a:solidFill>
              <a:srgbClr val="F6AB20"/>
            </a:solidFill>
          </p:spPr>
          <p:txBody>
            <a:bodyPr wrap="square" lIns="0" tIns="0" rIns="0" bIns="0" rtlCol="0"/>
            <a:lstStyle/>
            <a:p>
              <a:endParaRPr/>
            </a:p>
          </p:txBody>
        </p:sp>
        <p:sp>
          <p:nvSpPr>
            <p:cNvPr id="20" name="object 16">
              <a:extLst>
                <a:ext uri="{FF2B5EF4-FFF2-40B4-BE49-F238E27FC236}">
                  <a16:creationId xmlns:a16="http://schemas.microsoft.com/office/drawing/2014/main" id="{370324DB-1922-5E4D-2DD4-02DA37C7C3EC}"/>
                </a:ext>
              </a:extLst>
            </p:cNvPr>
            <p:cNvSpPr/>
            <p:nvPr/>
          </p:nvSpPr>
          <p:spPr>
            <a:xfrm>
              <a:off x="7253477" y="2791208"/>
              <a:ext cx="1571625" cy="1022985"/>
            </a:xfrm>
            <a:custGeom>
              <a:avLst/>
              <a:gdLst/>
              <a:ahLst/>
              <a:cxnLst/>
              <a:rect l="l" t="t" r="r" b="b"/>
              <a:pathLst>
                <a:path w="1571625" h="1022985">
                  <a:moveTo>
                    <a:pt x="0" y="170434"/>
                  </a:moveTo>
                  <a:lnTo>
                    <a:pt x="6087" y="125124"/>
                  </a:lnTo>
                  <a:lnTo>
                    <a:pt x="23268" y="84410"/>
                  </a:lnTo>
                  <a:lnTo>
                    <a:pt x="49917" y="49917"/>
                  </a:lnTo>
                  <a:lnTo>
                    <a:pt x="84410" y="23268"/>
                  </a:lnTo>
                  <a:lnTo>
                    <a:pt x="125124" y="6087"/>
                  </a:lnTo>
                  <a:lnTo>
                    <a:pt x="170434" y="0"/>
                  </a:lnTo>
                  <a:lnTo>
                    <a:pt x="1400810" y="0"/>
                  </a:lnTo>
                  <a:lnTo>
                    <a:pt x="1446119" y="6087"/>
                  </a:lnTo>
                  <a:lnTo>
                    <a:pt x="1486833" y="23268"/>
                  </a:lnTo>
                  <a:lnTo>
                    <a:pt x="1521326" y="49917"/>
                  </a:lnTo>
                  <a:lnTo>
                    <a:pt x="1547975" y="84410"/>
                  </a:lnTo>
                  <a:lnTo>
                    <a:pt x="1565156" y="125124"/>
                  </a:lnTo>
                  <a:lnTo>
                    <a:pt x="1571244" y="170434"/>
                  </a:lnTo>
                  <a:lnTo>
                    <a:pt x="1571244" y="852170"/>
                  </a:lnTo>
                  <a:lnTo>
                    <a:pt x="1565156" y="897475"/>
                  </a:lnTo>
                  <a:lnTo>
                    <a:pt x="1547975" y="938187"/>
                  </a:lnTo>
                  <a:lnTo>
                    <a:pt x="1521326" y="972681"/>
                  </a:lnTo>
                  <a:lnTo>
                    <a:pt x="1486833" y="999332"/>
                  </a:lnTo>
                  <a:lnTo>
                    <a:pt x="1446119" y="1016515"/>
                  </a:lnTo>
                  <a:lnTo>
                    <a:pt x="1400810" y="1022604"/>
                  </a:lnTo>
                  <a:lnTo>
                    <a:pt x="170434" y="1022604"/>
                  </a:lnTo>
                  <a:lnTo>
                    <a:pt x="125124" y="1016515"/>
                  </a:lnTo>
                  <a:lnTo>
                    <a:pt x="84410" y="999332"/>
                  </a:lnTo>
                  <a:lnTo>
                    <a:pt x="49917" y="972681"/>
                  </a:lnTo>
                  <a:lnTo>
                    <a:pt x="23268" y="938187"/>
                  </a:lnTo>
                  <a:lnTo>
                    <a:pt x="6087" y="897475"/>
                  </a:lnTo>
                  <a:lnTo>
                    <a:pt x="0" y="852170"/>
                  </a:lnTo>
                  <a:lnTo>
                    <a:pt x="0" y="170434"/>
                  </a:lnTo>
                  <a:close/>
                </a:path>
              </a:pathLst>
            </a:custGeom>
            <a:ln w="38100">
              <a:solidFill>
                <a:srgbClr val="FFFFFF"/>
              </a:solidFill>
            </a:ln>
          </p:spPr>
          <p:txBody>
            <a:bodyPr wrap="square" lIns="0" tIns="0" rIns="0" bIns="0" rtlCol="0"/>
            <a:lstStyle/>
            <a:p>
              <a:endParaRPr/>
            </a:p>
          </p:txBody>
        </p:sp>
      </p:grpSp>
      <p:sp>
        <p:nvSpPr>
          <p:cNvPr id="21" name="object 17">
            <a:extLst>
              <a:ext uri="{FF2B5EF4-FFF2-40B4-BE49-F238E27FC236}">
                <a16:creationId xmlns:a16="http://schemas.microsoft.com/office/drawing/2014/main" id="{B50C1F15-FCAF-77EF-2669-97ECCE42000B}"/>
              </a:ext>
            </a:extLst>
          </p:cNvPr>
          <p:cNvSpPr txBox="1"/>
          <p:nvPr/>
        </p:nvSpPr>
        <p:spPr>
          <a:xfrm>
            <a:off x="7362996" y="2920410"/>
            <a:ext cx="1351915" cy="715645"/>
          </a:xfrm>
          <a:prstGeom prst="rect">
            <a:avLst/>
          </a:prstGeom>
        </p:spPr>
        <p:txBody>
          <a:bodyPr vert="horz" wrap="square" lIns="0" tIns="32384" rIns="0" bIns="0" rtlCol="0">
            <a:spAutoFit/>
          </a:bodyPr>
          <a:lstStyle/>
          <a:p>
            <a:pPr marL="12700" marR="5080" indent="-3175" algn="ctr">
              <a:lnSpc>
                <a:spcPct val="91600"/>
              </a:lnSpc>
              <a:spcBef>
                <a:spcPts val="254"/>
              </a:spcBef>
            </a:pPr>
            <a:r>
              <a:rPr sz="1600" spc="-10" dirty="0">
                <a:solidFill>
                  <a:srgbClr val="FFFFFF"/>
                </a:solidFill>
                <a:latin typeface="Calibri"/>
                <a:cs typeface="Calibri"/>
              </a:rPr>
              <a:t>Joint Apprenticeship </a:t>
            </a:r>
            <a:r>
              <a:rPr sz="1600" spc="-20" dirty="0">
                <a:solidFill>
                  <a:srgbClr val="FFFFFF"/>
                </a:solidFill>
                <a:latin typeface="Calibri"/>
                <a:cs typeface="Calibri"/>
              </a:rPr>
              <a:t>Training</a:t>
            </a:r>
            <a:r>
              <a:rPr sz="1600" spc="-35" dirty="0">
                <a:solidFill>
                  <a:srgbClr val="FFFFFF"/>
                </a:solidFill>
                <a:latin typeface="Calibri"/>
                <a:cs typeface="Calibri"/>
              </a:rPr>
              <a:t> </a:t>
            </a:r>
            <a:r>
              <a:rPr sz="1600" spc="-10" dirty="0">
                <a:solidFill>
                  <a:srgbClr val="FFFFFF"/>
                </a:solidFill>
                <a:latin typeface="Calibri"/>
                <a:cs typeface="Calibri"/>
              </a:rPr>
              <a:t>Centers</a:t>
            </a:r>
            <a:endParaRPr sz="1600" dirty="0">
              <a:latin typeface="Calibri"/>
              <a:cs typeface="Calibri"/>
            </a:endParaRPr>
          </a:p>
        </p:txBody>
      </p:sp>
      <p:grpSp>
        <p:nvGrpSpPr>
          <p:cNvPr id="22" name="object 18">
            <a:extLst>
              <a:ext uri="{FF2B5EF4-FFF2-40B4-BE49-F238E27FC236}">
                <a16:creationId xmlns:a16="http://schemas.microsoft.com/office/drawing/2014/main" id="{408E2DC3-E9AF-E03C-AA0A-BB954B60E17C}"/>
              </a:ext>
            </a:extLst>
          </p:cNvPr>
          <p:cNvGrpSpPr/>
          <p:nvPr/>
        </p:nvGrpSpPr>
        <p:grpSpPr>
          <a:xfrm>
            <a:off x="6449567" y="3820221"/>
            <a:ext cx="1694814" cy="2358390"/>
            <a:chOff x="6449567" y="3820221"/>
            <a:chExt cx="1694814" cy="2358390"/>
          </a:xfrm>
        </p:grpSpPr>
        <p:sp>
          <p:nvSpPr>
            <p:cNvPr id="23" name="object 19">
              <a:extLst>
                <a:ext uri="{FF2B5EF4-FFF2-40B4-BE49-F238E27FC236}">
                  <a16:creationId xmlns:a16="http://schemas.microsoft.com/office/drawing/2014/main" id="{6A2F5CA9-AF63-A868-7FB1-84747ACC728A}"/>
                </a:ext>
              </a:extLst>
            </p:cNvPr>
            <p:cNvSpPr/>
            <p:nvPr/>
          </p:nvSpPr>
          <p:spPr>
            <a:xfrm>
              <a:off x="7797211" y="3824983"/>
              <a:ext cx="341630" cy="1238250"/>
            </a:xfrm>
            <a:custGeom>
              <a:avLst/>
              <a:gdLst/>
              <a:ahLst/>
              <a:cxnLst/>
              <a:rect l="l" t="t" r="r" b="b"/>
              <a:pathLst>
                <a:path w="341629" h="1238250">
                  <a:moveTo>
                    <a:pt x="338645" y="0"/>
                  </a:moveTo>
                  <a:lnTo>
                    <a:pt x="340675" y="50546"/>
                  </a:lnTo>
                  <a:lnTo>
                    <a:pt x="341452" y="101033"/>
                  </a:lnTo>
                  <a:lnTo>
                    <a:pt x="340983" y="151438"/>
                  </a:lnTo>
                  <a:lnTo>
                    <a:pt x="339274" y="201740"/>
                  </a:lnTo>
                  <a:lnTo>
                    <a:pt x="336330" y="251916"/>
                  </a:lnTo>
                  <a:lnTo>
                    <a:pt x="332157" y="301946"/>
                  </a:lnTo>
                  <a:lnTo>
                    <a:pt x="326762" y="351805"/>
                  </a:lnTo>
                  <a:lnTo>
                    <a:pt x="320151" y="401474"/>
                  </a:lnTo>
                  <a:lnTo>
                    <a:pt x="312329" y="450929"/>
                  </a:lnTo>
                  <a:lnTo>
                    <a:pt x="303303" y="500149"/>
                  </a:lnTo>
                  <a:lnTo>
                    <a:pt x="293079" y="549112"/>
                  </a:lnTo>
                  <a:lnTo>
                    <a:pt x="281662" y="597796"/>
                  </a:lnTo>
                  <a:lnTo>
                    <a:pt x="269059" y="646179"/>
                  </a:lnTo>
                  <a:lnTo>
                    <a:pt x="255275" y="694239"/>
                  </a:lnTo>
                  <a:lnTo>
                    <a:pt x="240317" y="741954"/>
                  </a:lnTo>
                  <a:lnTo>
                    <a:pt x="224191" y="789302"/>
                  </a:lnTo>
                  <a:lnTo>
                    <a:pt x="206903" y="836261"/>
                  </a:lnTo>
                  <a:lnTo>
                    <a:pt x="188458" y="882810"/>
                  </a:lnTo>
                  <a:lnTo>
                    <a:pt x="168864" y="928926"/>
                  </a:lnTo>
                  <a:lnTo>
                    <a:pt x="148125" y="974587"/>
                  </a:lnTo>
                  <a:lnTo>
                    <a:pt x="126247" y="1019772"/>
                  </a:lnTo>
                  <a:lnTo>
                    <a:pt x="103238" y="1064458"/>
                  </a:lnTo>
                  <a:lnTo>
                    <a:pt x="79103" y="1108624"/>
                  </a:lnTo>
                  <a:lnTo>
                    <a:pt x="53847" y="1152248"/>
                  </a:lnTo>
                  <a:lnTo>
                    <a:pt x="27477" y="1195307"/>
                  </a:lnTo>
                  <a:lnTo>
                    <a:pt x="0" y="1237780"/>
                  </a:lnTo>
                </a:path>
              </a:pathLst>
            </a:custGeom>
            <a:ln w="9525">
              <a:solidFill>
                <a:srgbClr val="F6AB20"/>
              </a:solidFill>
            </a:ln>
          </p:spPr>
          <p:txBody>
            <a:bodyPr wrap="square" lIns="0" tIns="0" rIns="0" bIns="0" rtlCol="0"/>
            <a:lstStyle/>
            <a:p>
              <a:endParaRPr/>
            </a:p>
          </p:txBody>
        </p:sp>
        <p:pic>
          <p:nvPicPr>
            <p:cNvPr id="24" name="object 20">
              <a:extLst>
                <a:ext uri="{FF2B5EF4-FFF2-40B4-BE49-F238E27FC236}">
                  <a16:creationId xmlns:a16="http://schemas.microsoft.com/office/drawing/2014/main" id="{4207B0D7-F694-56FE-0DC4-6A3C9248F932}"/>
                </a:ext>
              </a:extLst>
            </p:cNvPr>
            <p:cNvPicPr/>
            <p:nvPr/>
          </p:nvPicPr>
          <p:blipFill>
            <a:blip r:embed="rId7" cstate="print"/>
            <a:stretch>
              <a:fillRect/>
            </a:stretch>
          </p:blipFill>
          <p:spPr>
            <a:xfrm>
              <a:off x="6449567" y="5032260"/>
              <a:ext cx="1694675" cy="1146035"/>
            </a:xfrm>
            <a:prstGeom prst="rect">
              <a:avLst/>
            </a:prstGeom>
          </p:spPr>
        </p:pic>
        <p:sp>
          <p:nvSpPr>
            <p:cNvPr id="25" name="object 21">
              <a:extLst>
                <a:ext uri="{FF2B5EF4-FFF2-40B4-BE49-F238E27FC236}">
                  <a16:creationId xmlns:a16="http://schemas.microsoft.com/office/drawing/2014/main" id="{71B956E9-A67F-CF6D-B6B8-0F7484EAEF1D}"/>
                </a:ext>
              </a:extLst>
            </p:cNvPr>
            <p:cNvSpPr/>
            <p:nvPr/>
          </p:nvSpPr>
          <p:spPr>
            <a:xfrm>
              <a:off x="6511289" y="5074160"/>
              <a:ext cx="1571625" cy="1022985"/>
            </a:xfrm>
            <a:custGeom>
              <a:avLst/>
              <a:gdLst/>
              <a:ahLst/>
              <a:cxnLst/>
              <a:rect l="l" t="t" r="r" b="b"/>
              <a:pathLst>
                <a:path w="1571625" h="1022985">
                  <a:moveTo>
                    <a:pt x="1400810" y="0"/>
                  </a:moveTo>
                  <a:lnTo>
                    <a:pt x="170434" y="0"/>
                  </a:lnTo>
                  <a:lnTo>
                    <a:pt x="125124" y="6087"/>
                  </a:lnTo>
                  <a:lnTo>
                    <a:pt x="84410" y="23268"/>
                  </a:lnTo>
                  <a:lnTo>
                    <a:pt x="49917" y="49917"/>
                  </a:lnTo>
                  <a:lnTo>
                    <a:pt x="23268" y="84410"/>
                  </a:lnTo>
                  <a:lnTo>
                    <a:pt x="6087" y="125124"/>
                  </a:lnTo>
                  <a:lnTo>
                    <a:pt x="0" y="170433"/>
                  </a:lnTo>
                  <a:lnTo>
                    <a:pt x="0" y="852169"/>
                  </a:lnTo>
                  <a:lnTo>
                    <a:pt x="6087" y="897475"/>
                  </a:lnTo>
                  <a:lnTo>
                    <a:pt x="23268" y="938187"/>
                  </a:lnTo>
                  <a:lnTo>
                    <a:pt x="49917" y="972681"/>
                  </a:lnTo>
                  <a:lnTo>
                    <a:pt x="84410" y="999332"/>
                  </a:lnTo>
                  <a:lnTo>
                    <a:pt x="125124" y="1016515"/>
                  </a:lnTo>
                  <a:lnTo>
                    <a:pt x="170434" y="1022603"/>
                  </a:lnTo>
                  <a:lnTo>
                    <a:pt x="1400810" y="1022603"/>
                  </a:lnTo>
                  <a:lnTo>
                    <a:pt x="1446119" y="1016515"/>
                  </a:lnTo>
                  <a:lnTo>
                    <a:pt x="1486833" y="999332"/>
                  </a:lnTo>
                  <a:lnTo>
                    <a:pt x="1521326" y="972681"/>
                  </a:lnTo>
                  <a:lnTo>
                    <a:pt x="1547975" y="938187"/>
                  </a:lnTo>
                  <a:lnTo>
                    <a:pt x="1565156" y="897475"/>
                  </a:lnTo>
                  <a:lnTo>
                    <a:pt x="1571244" y="852169"/>
                  </a:lnTo>
                  <a:lnTo>
                    <a:pt x="1571244" y="170433"/>
                  </a:lnTo>
                  <a:lnTo>
                    <a:pt x="1565156" y="125124"/>
                  </a:lnTo>
                  <a:lnTo>
                    <a:pt x="1547975" y="84410"/>
                  </a:lnTo>
                  <a:lnTo>
                    <a:pt x="1521326" y="49917"/>
                  </a:lnTo>
                  <a:lnTo>
                    <a:pt x="1486833" y="23268"/>
                  </a:lnTo>
                  <a:lnTo>
                    <a:pt x="1446119" y="6087"/>
                  </a:lnTo>
                  <a:lnTo>
                    <a:pt x="1400810" y="0"/>
                  </a:lnTo>
                  <a:close/>
                </a:path>
              </a:pathLst>
            </a:custGeom>
            <a:solidFill>
              <a:srgbClr val="F6AB20"/>
            </a:solidFill>
          </p:spPr>
          <p:txBody>
            <a:bodyPr wrap="square" lIns="0" tIns="0" rIns="0" bIns="0" rtlCol="0"/>
            <a:lstStyle/>
            <a:p>
              <a:endParaRPr/>
            </a:p>
          </p:txBody>
        </p:sp>
        <p:sp>
          <p:nvSpPr>
            <p:cNvPr id="26" name="object 22">
              <a:extLst>
                <a:ext uri="{FF2B5EF4-FFF2-40B4-BE49-F238E27FC236}">
                  <a16:creationId xmlns:a16="http://schemas.microsoft.com/office/drawing/2014/main" id="{1A579A0C-D044-6195-089A-C0325AFCEFFD}"/>
                </a:ext>
              </a:extLst>
            </p:cNvPr>
            <p:cNvSpPr/>
            <p:nvPr/>
          </p:nvSpPr>
          <p:spPr>
            <a:xfrm>
              <a:off x="6511289" y="5074160"/>
              <a:ext cx="1571625" cy="1022985"/>
            </a:xfrm>
            <a:custGeom>
              <a:avLst/>
              <a:gdLst/>
              <a:ahLst/>
              <a:cxnLst/>
              <a:rect l="l" t="t" r="r" b="b"/>
              <a:pathLst>
                <a:path w="1571625" h="1022985">
                  <a:moveTo>
                    <a:pt x="0" y="170433"/>
                  </a:moveTo>
                  <a:lnTo>
                    <a:pt x="6087" y="125124"/>
                  </a:lnTo>
                  <a:lnTo>
                    <a:pt x="23268" y="84410"/>
                  </a:lnTo>
                  <a:lnTo>
                    <a:pt x="49917" y="49917"/>
                  </a:lnTo>
                  <a:lnTo>
                    <a:pt x="84410" y="23268"/>
                  </a:lnTo>
                  <a:lnTo>
                    <a:pt x="125124" y="6087"/>
                  </a:lnTo>
                  <a:lnTo>
                    <a:pt x="170434" y="0"/>
                  </a:lnTo>
                  <a:lnTo>
                    <a:pt x="1400810" y="0"/>
                  </a:lnTo>
                  <a:lnTo>
                    <a:pt x="1446119" y="6087"/>
                  </a:lnTo>
                  <a:lnTo>
                    <a:pt x="1486833" y="23268"/>
                  </a:lnTo>
                  <a:lnTo>
                    <a:pt x="1521326" y="49917"/>
                  </a:lnTo>
                  <a:lnTo>
                    <a:pt x="1547975" y="84410"/>
                  </a:lnTo>
                  <a:lnTo>
                    <a:pt x="1565156" y="125124"/>
                  </a:lnTo>
                  <a:lnTo>
                    <a:pt x="1571244" y="170433"/>
                  </a:lnTo>
                  <a:lnTo>
                    <a:pt x="1571244" y="852169"/>
                  </a:lnTo>
                  <a:lnTo>
                    <a:pt x="1565156" y="897475"/>
                  </a:lnTo>
                  <a:lnTo>
                    <a:pt x="1547975" y="938187"/>
                  </a:lnTo>
                  <a:lnTo>
                    <a:pt x="1521326" y="972681"/>
                  </a:lnTo>
                  <a:lnTo>
                    <a:pt x="1486833" y="999332"/>
                  </a:lnTo>
                  <a:lnTo>
                    <a:pt x="1446119" y="1016515"/>
                  </a:lnTo>
                  <a:lnTo>
                    <a:pt x="1400810" y="1022603"/>
                  </a:lnTo>
                  <a:lnTo>
                    <a:pt x="170434" y="1022603"/>
                  </a:lnTo>
                  <a:lnTo>
                    <a:pt x="125124" y="1016515"/>
                  </a:lnTo>
                  <a:lnTo>
                    <a:pt x="84410" y="999332"/>
                  </a:lnTo>
                  <a:lnTo>
                    <a:pt x="49917" y="972681"/>
                  </a:lnTo>
                  <a:lnTo>
                    <a:pt x="23268" y="938187"/>
                  </a:lnTo>
                  <a:lnTo>
                    <a:pt x="6087" y="897475"/>
                  </a:lnTo>
                  <a:lnTo>
                    <a:pt x="0" y="852169"/>
                  </a:lnTo>
                  <a:lnTo>
                    <a:pt x="0" y="170433"/>
                  </a:lnTo>
                  <a:close/>
                </a:path>
              </a:pathLst>
            </a:custGeom>
            <a:ln w="38100">
              <a:solidFill>
                <a:srgbClr val="FFFFFF"/>
              </a:solidFill>
            </a:ln>
          </p:spPr>
          <p:txBody>
            <a:bodyPr wrap="square" lIns="0" tIns="0" rIns="0" bIns="0" rtlCol="0"/>
            <a:lstStyle/>
            <a:p>
              <a:endParaRPr/>
            </a:p>
          </p:txBody>
        </p:sp>
      </p:grpSp>
      <p:sp>
        <p:nvSpPr>
          <p:cNvPr id="27" name="object 23">
            <a:extLst>
              <a:ext uri="{FF2B5EF4-FFF2-40B4-BE49-F238E27FC236}">
                <a16:creationId xmlns:a16="http://schemas.microsoft.com/office/drawing/2014/main" id="{AA693F17-5278-1807-52ED-65B2D238B64E}"/>
              </a:ext>
            </a:extLst>
          </p:cNvPr>
          <p:cNvSpPr txBox="1"/>
          <p:nvPr/>
        </p:nvSpPr>
        <p:spPr>
          <a:xfrm>
            <a:off x="6719856" y="5203902"/>
            <a:ext cx="1153160" cy="715645"/>
          </a:xfrm>
          <a:prstGeom prst="rect">
            <a:avLst/>
          </a:prstGeom>
        </p:spPr>
        <p:txBody>
          <a:bodyPr vert="horz" wrap="square" lIns="0" tIns="32384" rIns="0" bIns="0" rtlCol="0">
            <a:spAutoFit/>
          </a:bodyPr>
          <a:lstStyle/>
          <a:p>
            <a:pPr marL="12700" marR="5080" indent="-1270" algn="ctr">
              <a:lnSpc>
                <a:spcPct val="91600"/>
              </a:lnSpc>
              <a:spcBef>
                <a:spcPts val="254"/>
              </a:spcBef>
            </a:pPr>
            <a:r>
              <a:rPr sz="1600" spc="-10" dirty="0">
                <a:solidFill>
                  <a:srgbClr val="FFFFFF"/>
                </a:solidFill>
                <a:latin typeface="Calibri"/>
                <a:cs typeface="Calibri"/>
              </a:rPr>
              <a:t>Community Based Organizations</a:t>
            </a:r>
            <a:endParaRPr sz="1600">
              <a:latin typeface="Calibri"/>
              <a:cs typeface="Calibri"/>
            </a:endParaRPr>
          </a:p>
        </p:txBody>
      </p:sp>
      <p:grpSp>
        <p:nvGrpSpPr>
          <p:cNvPr id="28" name="object 24">
            <a:extLst>
              <a:ext uri="{FF2B5EF4-FFF2-40B4-BE49-F238E27FC236}">
                <a16:creationId xmlns:a16="http://schemas.microsoft.com/office/drawing/2014/main" id="{18E7B847-8B72-3B60-64D6-8252A7C26C49}"/>
              </a:ext>
            </a:extLst>
          </p:cNvPr>
          <p:cNvGrpSpPr/>
          <p:nvPr/>
        </p:nvGrpSpPr>
        <p:grpSpPr>
          <a:xfrm>
            <a:off x="4049267" y="5032260"/>
            <a:ext cx="2458720" cy="1146175"/>
            <a:chOff x="4049267" y="5032260"/>
            <a:chExt cx="2458720" cy="1146175"/>
          </a:xfrm>
        </p:grpSpPr>
        <p:sp>
          <p:nvSpPr>
            <p:cNvPr id="29" name="object 25">
              <a:extLst>
                <a:ext uri="{FF2B5EF4-FFF2-40B4-BE49-F238E27FC236}">
                  <a16:creationId xmlns:a16="http://schemas.microsoft.com/office/drawing/2014/main" id="{113B6005-5A49-6DC5-2179-13D07B2687C4}"/>
                </a:ext>
              </a:extLst>
            </p:cNvPr>
            <p:cNvSpPr/>
            <p:nvPr/>
          </p:nvSpPr>
          <p:spPr>
            <a:xfrm>
              <a:off x="5689853" y="5933751"/>
              <a:ext cx="812800" cy="41275"/>
            </a:xfrm>
            <a:custGeom>
              <a:avLst/>
              <a:gdLst/>
              <a:ahLst/>
              <a:cxnLst/>
              <a:rect l="l" t="t" r="r" b="b"/>
              <a:pathLst>
                <a:path w="812800" h="41275">
                  <a:moveTo>
                    <a:pt x="812800" y="0"/>
                  </a:moveTo>
                  <a:lnTo>
                    <a:pt x="762420" y="9572"/>
                  </a:lnTo>
                  <a:lnTo>
                    <a:pt x="711873" y="17868"/>
                  </a:lnTo>
                  <a:lnTo>
                    <a:pt x="661181" y="24888"/>
                  </a:lnTo>
                  <a:lnTo>
                    <a:pt x="610369" y="30632"/>
                  </a:lnTo>
                  <a:lnTo>
                    <a:pt x="559460" y="35099"/>
                  </a:lnTo>
                  <a:lnTo>
                    <a:pt x="508480" y="38290"/>
                  </a:lnTo>
                  <a:lnTo>
                    <a:pt x="457452" y="40205"/>
                  </a:lnTo>
                  <a:lnTo>
                    <a:pt x="406400" y="40843"/>
                  </a:lnTo>
                  <a:lnTo>
                    <a:pt x="355347" y="40205"/>
                  </a:lnTo>
                  <a:lnTo>
                    <a:pt x="304319" y="38290"/>
                  </a:lnTo>
                  <a:lnTo>
                    <a:pt x="253339" y="35099"/>
                  </a:lnTo>
                  <a:lnTo>
                    <a:pt x="202430" y="30632"/>
                  </a:lnTo>
                  <a:lnTo>
                    <a:pt x="151618" y="24888"/>
                  </a:lnTo>
                  <a:lnTo>
                    <a:pt x="100926" y="17868"/>
                  </a:lnTo>
                  <a:lnTo>
                    <a:pt x="50379" y="9572"/>
                  </a:lnTo>
                  <a:lnTo>
                    <a:pt x="0" y="0"/>
                  </a:lnTo>
                </a:path>
              </a:pathLst>
            </a:custGeom>
            <a:ln w="9525">
              <a:solidFill>
                <a:srgbClr val="F6AB20"/>
              </a:solidFill>
            </a:ln>
          </p:spPr>
          <p:txBody>
            <a:bodyPr wrap="square" lIns="0" tIns="0" rIns="0" bIns="0" rtlCol="0"/>
            <a:lstStyle/>
            <a:p>
              <a:endParaRPr/>
            </a:p>
          </p:txBody>
        </p:sp>
        <p:pic>
          <p:nvPicPr>
            <p:cNvPr id="30" name="object 26">
              <a:extLst>
                <a:ext uri="{FF2B5EF4-FFF2-40B4-BE49-F238E27FC236}">
                  <a16:creationId xmlns:a16="http://schemas.microsoft.com/office/drawing/2014/main" id="{3430817F-9D71-8DB3-C792-B5A45A939895}"/>
                </a:ext>
              </a:extLst>
            </p:cNvPr>
            <p:cNvPicPr/>
            <p:nvPr/>
          </p:nvPicPr>
          <p:blipFill>
            <a:blip r:embed="rId8" cstate="print"/>
            <a:stretch>
              <a:fillRect/>
            </a:stretch>
          </p:blipFill>
          <p:spPr>
            <a:xfrm>
              <a:off x="4049267" y="5032260"/>
              <a:ext cx="1694675" cy="1146035"/>
            </a:xfrm>
            <a:prstGeom prst="rect">
              <a:avLst/>
            </a:prstGeom>
          </p:spPr>
        </p:pic>
        <p:pic>
          <p:nvPicPr>
            <p:cNvPr id="31" name="object 27">
              <a:extLst>
                <a:ext uri="{FF2B5EF4-FFF2-40B4-BE49-F238E27FC236}">
                  <a16:creationId xmlns:a16="http://schemas.microsoft.com/office/drawing/2014/main" id="{7111499B-448E-0068-AA15-9612C89E20D1}"/>
                </a:ext>
              </a:extLst>
            </p:cNvPr>
            <p:cNvPicPr/>
            <p:nvPr/>
          </p:nvPicPr>
          <p:blipFill>
            <a:blip r:embed="rId9" cstate="print"/>
            <a:stretch>
              <a:fillRect/>
            </a:stretch>
          </p:blipFill>
          <p:spPr>
            <a:xfrm>
              <a:off x="4172711" y="6001677"/>
              <a:ext cx="1491995" cy="106514"/>
            </a:xfrm>
            <a:prstGeom prst="rect">
              <a:avLst/>
            </a:prstGeom>
          </p:spPr>
        </p:pic>
        <p:sp>
          <p:nvSpPr>
            <p:cNvPr id="32" name="object 28">
              <a:extLst>
                <a:ext uri="{FF2B5EF4-FFF2-40B4-BE49-F238E27FC236}">
                  <a16:creationId xmlns:a16="http://schemas.microsoft.com/office/drawing/2014/main" id="{85496FCD-3251-B05A-4095-1E88C29128B4}"/>
                </a:ext>
              </a:extLst>
            </p:cNvPr>
            <p:cNvSpPr/>
            <p:nvPr/>
          </p:nvSpPr>
          <p:spPr>
            <a:xfrm>
              <a:off x="4110989" y="5074160"/>
              <a:ext cx="1571625" cy="1022985"/>
            </a:xfrm>
            <a:custGeom>
              <a:avLst/>
              <a:gdLst/>
              <a:ahLst/>
              <a:cxnLst/>
              <a:rect l="l" t="t" r="r" b="b"/>
              <a:pathLst>
                <a:path w="1571625" h="1022985">
                  <a:moveTo>
                    <a:pt x="1400810" y="0"/>
                  </a:moveTo>
                  <a:lnTo>
                    <a:pt x="170434" y="0"/>
                  </a:lnTo>
                  <a:lnTo>
                    <a:pt x="125124" y="6087"/>
                  </a:lnTo>
                  <a:lnTo>
                    <a:pt x="84410" y="23268"/>
                  </a:lnTo>
                  <a:lnTo>
                    <a:pt x="49917" y="49917"/>
                  </a:lnTo>
                  <a:lnTo>
                    <a:pt x="23268" y="84410"/>
                  </a:lnTo>
                  <a:lnTo>
                    <a:pt x="6087" y="125124"/>
                  </a:lnTo>
                  <a:lnTo>
                    <a:pt x="0" y="170433"/>
                  </a:lnTo>
                  <a:lnTo>
                    <a:pt x="0" y="852169"/>
                  </a:lnTo>
                  <a:lnTo>
                    <a:pt x="6087" y="897475"/>
                  </a:lnTo>
                  <a:lnTo>
                    <a:pt x="23268" y="938187"/>
                  </a:lnTo>
                  <a:lnTo>
                    <a:pt x="49917" y="972681"/>
                  </a:lnTo>
                  <a:lnTo>
                    <a:pt x="84410" y="999332"/>
                  </a:lnTo>
                  <a:lnTo>
                    <a:pt x="125124" y="1016515"/>
                  </a:lnTo>
                  <a:lnTo>
                    <a:pt x="170434" y="1022603"/>
                  </a:lnTo>
                  <a:lnTo>
                    <a:pt x="1400810" y="1022603"/>
                  </a:lnTo>
                  <a:lnTo>
                    <a:pt x="1446119" y="1016515"/>
                  </a:lnTo>
                  <a:lnTo>
                    <a:pt x="1486833" y="999332"/>
                  </a:lnTo>
                  <a:lnTo>
                    <a:pt x="1521326" y="972681"/>
                  </a:lnTo>
                  <a:lnTo>
                    <a:pt x="1547975" y="938187"/>
                  </a:lnTo>
                  <a:lnTo>
                    <a:pt x="1565156" y="897475"/>
                  </a:lnTo>
                  <a:lnTo>
                    <a:pt x="1571244" y="852169"/>
                  </a:lnTo>
                  <a:lnTo>
                    <a:pt x="1571244" y="170433"/>
                  </a:lnTo>
                  <a:lnTo>
                    <a:pt x="1565156" y="125124"/>
                  </a:lnTo>
                  <a:lnTo>
                    <a:pt x="1547975" y="84410"/>
                  </a:lnTo>
                  <a:lnTo>
                    <a:pt x="1521326" y="49917"/>
                  </a:lnTo>
                  <a:lnTo>
                    <a:pt x="1486833" y="23268"/>
                  </a:lnTo>
                  <a:lnTo>
                    <a:pt x="1446119" y="6087"/>
                  </a:lnTo>
                  <a:lnTo>
                    <a:pt x="1400810" y="0"/>
                  </a:lnTo>
                  <a:close/>
                </a:path>
              </a:pathLst>
            </a:custGeom>
            <a:solidFill>
              <a:srgbClr val="F6AB20"/>
            </a:solidFill>
          </p:spPr>
          <p:txBody>
            <a:bodyPr wrap="square" lIns="0" tIns="0" rIns="0" bIns="0" rtlCol="0"/>
            <a:lstStyle/>
            <a:p>
              <a:endParaRPr/>
            </a:p>
          </p:txBody>
        </p:sp>
        <p:sp>
          <p:nvSpPr>
            <p:cNvPr id="33" name="object 29">
              <a:extLst>
                <a:ext uri="{FF2B5EF4-FFF2-40B4-BE49-F238E27FC236}">
                  <a16:creationId xmlns:a16="http://schemas.microsoft.com/office/drawing/2014/main" id="{B69B074A-639F-CAFD-41C8-BB5FCC24651F}"/>
                </a:ext>
              </a:extLst>
            </p:cNvPr>
            <p:cNvSpPr/>
            <p:nvPr/>
          </p:nvSpPr>
          <p:spPr>
            <a:xfrm>
              <a:off x="4110989" y="5074160"/>
              <a:ext cx="1571625" cy="1022985"/>
            </a:xfrm>
            <a:custGeom>
              <a:avLst/>
              <a:gdLst/>
              <a:ahLst/>
              <a:cxnLst/>
              <a:rect l="l" t="t" r="r" b="b"/>
              <a:pathLst>
                <a:path w="1571625" h="1022985">
                  <a:moveTo>
                    <a:pt x="0" y="170433"/>
                  </a:moveTo>
                  <a:lnTo>
                    <a:pt x="6087" y="125124"/>
                  </a:lnTo>
                  <a:lnTo>
                    <a:pt x="23268" y="84410"/>
                  </a:lnTo>
                  <a:lnTo>
                    <a:pt x="49917" y="49917"/>
                  </a:lnTo>
                  <a:lnTo>
                    <a:pt x="84410" y="23268"/>
                  </a:lnTo>
                  <a:lnTo>
                    <a:pt x="125124" y="6087"/>
                  </a:lnTo>
                  <a:lnTo>
                    <a:pt x="170434" y="0"/>
                  </a:lnTo>
                  <a:lnTo>
                    <a:pt x="1400810" y="0"/>
                  </a:lnTo>
                  <a:lnTo>
                    <a:pt x="1446119" y="6087"/>
                  </a:lnTo>
                  <a:lnTo>
                    <a:pt x="1486833" y="23268"/>
                  </a:lnTo>
                  <a:lnTo>
                    <a:pt x="1521326" y="49917"/>
                  </a:lnTo>
                  <a:lnTo>
                    <a:pt x="1547975" y="84410"/>
                  </a:lnTo>
                  <a:lnTo>
                    <a:pt x="1565156" y="125124"/>
                  </a:lnTo>
                  <a:lnTo>
                    <a:pt x="1571244" y="170433"/>
                  </a:lnTo>
                  <a:lnTo>
                    <a:pt x="1571244" y="852169"/>
                  </a:lnTo>
                  <a:lnTo>
                    <a:pt x="1565156" y="897475"/>
                  </a:lnTo>
                  <a:lnTo>
                    <a:pt x="1547975" y="938187"/>
                  </a:lnTo>
                  <a:lnTo>
                    <a:pt x="1521326" y="972681"/>
                  </a:lnTo>
                  <a:lnTo>
                    <a:pt x="1486833" y="999332"/>
                  </a:lnTo>
                  <a:lnTo>
                    <a:pt x="1446119" y="1016515"/>
                  </a:lnTo>
                  <a:lnTo>
                    <a:pt x="1400810" y="1022603"/>
                  </a:lnTo>
                  <a:lnTo>
                    <a:pt x="170434" y="1022603"/>
                  </a:lnTo>
                  <a:lnTo>
                    <a:pt x="125124" y="1016515"/>
                  </a:lnTo>
                  <a:lnTo>
                    <a:pt x="84410" y="999332"/>
                  </a:lnTo>
                  <a:lnTo>
                    <a:pt x="49917" y="972681"/>
                  </a:lnTo>
                  <a:lnTo>
                    <a:pt x="23268" y="938187"/>
                  </a:lnTo>
                  <a:lnTo>
                    <a:pt x="6087" y="897475"/>
                  </a:lnTo>
                  <a:lnTo>
                    <a:pt x="0" y="852169"/>
                  </a:lnTo>
                  <a:lnTo>
                    <a:pt x="0" y="170433"/>
                  </a:lnTo>
                  <a:close/>
                </a:path>
              </a:pathLst>
            </a:custGeom>
            <a:ln w="38100">
              <a:solidFill>
                <a:srgbClr val="FFFFFF"/>
              </a:solidFill>
            </a:ln>
          </p:spPr>
          <p:txBody>
            <a:bodyPr wrap="square" lIns="0" tIns="0" rIns="0" bIns="0" rtlCol="0"/>
            <a:lstStyle/>
            <a:p>
              <a:endParaRPr/>
            </a:p>
          </p:txBody>
        </p:sp>
      </p:grpSp>
      <p:sp>
        <p:nvSpPr>
          <p:cNvPr id="34" name="object 30">
            <a:extLst>
              <a:ext uri="{FF2B5EF4-FFF2-40B4-BE49-F238E27FC236}">
                <a16:creationId xmlns:a16="http://schemas.microsoft.com/office/drawing/2014/main" id="{82FB829A-DCB2-E58A-A026-7218D9E88117}"/>
              </a:ext>
            </a:extLst>
          </p:cNvPr>
          <p:cNvSpPr txBox="1"/>
          <p:nvPr/>
        </p:nvSpPr>
        <p:spPr>
          <a:xfrm>
            <a:off x="4326482" y="5203902"/>
            <a:ext cx="1136015" cy="715645"/>
          </a:xfrm>
          <a:prstGeom prst="rect">
            <a:avLst/>
          </a:prstGeom>
        </p:spPr>
        <p:txBody>
          <a:bodyPr vert="horz" wrap="square" lIns="0" tIns="32384" rIns="0" bIns="0" rtlCol="0">
            <a:spAutoFit/>
          </a:bodyPr>
          <a:lstStyle/>
          <a:p>
            <a:pPr marL="12700" marR="5080" indent="2540" algn="ctr">
              <a:lnSpc>
                <a:spcPct val="91600"/>
              </a:lnSpc>
              <a:spcBef>
                <a:spcPts val="254"/>
              </a:spcBef>
            </a:pPr>
            <a:r>
              <a:rPr sz="1600" spc="-10" dirty="0">
                <a:solidFill>
                  <a:srgbClr val="FFFFFF"/>
                </a:solidFill>
                <a:latin typeface="Calibri"/>
                <a:cs typeface="Calibri"/>
              </a:rPr>
              <a:t>Workforce Development Boards</a:t>
            </a:r>
            <a:endParaRPr sz="1600" dirty="0">
              <a:latin typeface="Calibri"/>
              <a:cs typeface="Calibri"/>
            </a:endParaRPr>
          </a:p>
        </p:txBody>
      </p:sp>
      <p:grpSp>
        <p:nvGrpSpPr>
          <p:cNvPr id="35" name="object 31">
            <a:extLst>
              <a:ext uri="{FF2B5EF4-FFF2-40B4-BE49-F238E27FC236}">
                <a16:creationId xmlns:a16="http://schemas.microsoft.com/office/drawing/2014/main" id="{82958FF1-B14E-6857-F1FB-6FC2CCF06615}"/>
              </a:ext>
            </a:extLst>
          </p:cNvPr>
          <p:cNvGrpSpPr/>
          <p:nvPr/>
        </p:nvGrpSpPr>
        <p:grpSpPr>
          <a:xfrm>
            <a:off x="3307079" y="2749295"/>
            <a:ext cx="1694814" cy="2318385"/>
            <a:chOff x="3307079" y="2749295"/>
            <a:chExt cx="1694814" cy="2318385"/>
          </a:xfrm>
        </p:grpSpPr>
        <p:sp>
          <p:nvSpPr>
            <p:cNvPr id="36" name="object 32">
              <a:extLst>
                <a:ext uri="{FF2B5EF4-FFF2-40B4-BE49-F238E27FC236}">
                  <a16:creationId xmlns:a16="http://schemas.microsoft.com/office/drawing/2014/main" id="{834AECDC-C23C-3A7E-2DD0-5E2A46E49A34}"/>
                </a:ext>
              </a:extLst>
            </p:cNvPr>
            <p:cNvSpPr/>
            <p:nvPr/>
          </p:nvSpPr>
          <p:spPr>
            <a:xfrm>
              <a:off x="4053853" y="3824985"/>
              <a:ext cx="341630" cy="1238250"/>
            </a:xfrm>
            <a:custGeom>
              <a:avLst/>
              <a:gdLst/>
              <a:ahLst/>
              <a:cxnLst/>
              <a:rect l="l" t="t" r="r" b="b"/>
              <a:pathLst>
                <a:path w="341629" h="1238250">
                  <a:moveTo>
                    <a:pt x="341453" y="1237780"/>
                  </a:moveTo>
                  <a:lnTo>
                    <a:pt x="313973" y="1195307"/>
                  </a:lnTo>
                  <a:lnTo>
                    <a:pt x="287603" y="1152248"/>
                  </a:lnTo>
                  <a:lnTo>
                    <a:pt x="262346" y="1108624"/>
                  </a:lnTo>
                  <a:lnTo>
                    <a:pt x="238210" y="1064458"/>
                  </a:lnTo>
                  <a:lnTo>
                    <a:pt x="215200" y="1019772"/>
                  </a:lnTo>
                  <a:lnTo>
                    <a:pt x="193322" y="974587"/>
                  </a:lnTo>
                  <a:lnTo>
                    <a:pt x="172583" y="928926"/>
                  </a:lnTo>
                  <a:lnTo>
                    <a:pt x="152988" y="882810"/>
                  </a:lnTo>
                  <a:lnTo>
                    <a:pt x="134543" y="836261"/>
                  </a:lnTo>
                  <a:lnTo>
                    <a:pt x="117255" y="789302"/>
                  </a:lnTo>
                  <a:lnTo>
                    <a:pt x="101129" y="741954"/>
                  </a:lnTo>
                  <a:lnTo>
                    <a:pt x="86172" y="694239"/>
                  </a:lnTo>
                  <a:lnTo>
                    <a:pt x="72389" y="646179"/>
                  </a:lnTo>
                  <a:lnTo>
                    <a:pt x="59786" y="597796"/>
                  </a:lnTo>
                  <a:lnTo>
                    <a:pt x="48370" y="549112"/>
                  </a:lnTo>
                  <a:lnTo>
                    <a:pt x="38146" y="500149"/>
                  </a:lnTo>
                  <a:lnTo>
                    <a:pt x="29120" y="450929"/>
                  </a:lnTo>
                  <a:lnTo>
                    <a:pt x="21299" y="401474"/>
                  </a:lnTo>
                  <a:lnTo>
                    <a:pt x="14688" y="351805"/>
                  </a:lnTo>
                  <a:lnTo>
                    <a:pt x="9293" y="301946"/>
                  </a:lnTo>
                  <a:lnTo>
                    <a:pt x="5121" y="251916"/>
                  </a:lnTo>
                  <a:lnTo>
                    <a:pt x="2178" y="201740"/>
                  </a:lnTo>
                  <a:lnTo>
                    <a:pt x="468" y="151438"/>
                  </a:lnTo>
                  <a:lnTo>
                    <a:pt x="0" y="101033"/>
                  </a:lnTo>
                  <a:lnTo>
                    <a:pt x="777" y="50546"/>
                  </a:lnTo>
                  <a:lnTo>
                    <a:pt x="2807" y="0"/>
                  </a:lnTo>
                </a:path>
              </a:pathLst>
            </a:custGeom>
            <a:ln w="9525">
              <a:solidFill>
                <a:srgbClr val="F6AB20"/>
              </a:solidFill>
            </a:ln>
          </p:spPr>
          <p:txBody>
            <a:bodyPr wrap="square" lIns="0" tIns="0" rIns="0" bIns="0" rtlCol="0"/>
            <a:lstStyle/>
            <a:p>
              <a:endParaRPr/>
            </a:p>
          </p:txBody>
        </p:sp>
        <p:pic>
          <p:nvPicPr>
            <p:cNvPr id="37" name="object 33">
              <a:extLst>
                <a:ext uri="{FF2B5EF4-FFF2-40B4-BE49-F238E27FC236}">
                  <a16:creationId xmlns:a16="http://schemas.microsoft.com/office/drawing/2014/main" id="{DAF1C72E-2C55-D845-525C-6E6026C20744}"/>
                </a:ext>
              </a:extLst>
            </p:cNvPr>
            <p:cNvPicPr/>
            <p:nvPr/>
          </p:nvPicPr>
          <p:blipFill>
            <a:blip r:embed="rId5" cstate="print"/>
            <a:stretch>
              <a:fillRect/>
            </a:stretch>
          </p:blipFill>
          <p:spPr>
            <a:xfrm>
              <a:off x="3307079" y="2749295"/>
              <a:ext cx="1694687" cy="1146047"/>
            </a:xfrm>
            <a:prstGeom prst="rect">
              <a:avLst/>
            </a:prstGeom>
          </p:spPr>
        </p:pic>
        <p:sp>
          <p:nvSpPr>
            <p:cNvPr id="38" name="object 34">
              <a:extLst>
                <a:ext uri="{FF2B5EF4-FFF2-40B4-BE49-F238E27FC236}">
                  <a16:creationId xmlns:a16="http://schemas.microsoft.com/office/drawing/2014/main" id="{B0700AA9-BF4E-F177-C5B4-D7ED9806425F}"/>
                </a:ext>
              </a:extLst>
            </p:cNvPr>
            <p:cNvSpPr/>
            <p:nvPr/>
          </p:nvSpPr>
          <p:spPr>
            <a:xfrm>
              <a:off x="3368801" y="2791208"/>
              <a:ext cx="1571625" cy="1022985"/>
            </a:xfrm>
            <a:custGeom>
              <a:avLst/>
              <a:gdLst/>
              <a:ahLst/>
              <a:cxnLst/>
              <a:rect l="l" t="t" r="r" b="b"/>
              <a:pathLst>
                <a:path w="1571625" h="1022985">
                  <a:moveTo>
                    <a:pt x="1400810" y="0"/>
                  </a:moveTo>
                  <a:lnTo>
                    <a:pt x="170434" y="0"/>
                  </a:lnTo>
                  <a:lnTo>
                    <a:pt x="125124" y="6087"/>
                  </a:lnTo>
                  <a:lnTo>
                    <a:pt x="84410" y="23268"/>
                  </a:lnTo>
                  <a:lnTo>
                    <a:pt x="49917" y="49917"/>
                  </a:lnTo>
                  <a:lnTo>
                    <a:pt x="23268" y="84410"/>
                  </a:lnTo>
                  <a:lnTo>
                    <a:pt x="6087" y="125124"/>
                  </a:lnTo>
                  <a:lnTo>
                    <a:pt x="0" y="170434"/>
                  </a:lnTo>
                  <a:lnTo>
                    <a:pt x="0" y="852170"/>
                  </a:lnTo>
                  <a:lnTo>
                    <a:pt x="6087" y="897475"/>
                  </a:lnTo>
                  <a:lnTo>
                    <a:pt x="23268" y="938187"/>
                  </a:lnTo>
                  <a:lnTo>
                    <a:pt x="49917" y="972681"/>
                  </a:lnTo>
                  <a:lnTo>
                    <a:pt x="84410" y="999332"/>
                  </a:lnTo>
                  <a:lnTo>
                    <a:pt x="125124" y="1016515"/>
                  </a:lnTo>
                  <a:lnTo>
                    <a:pt x="170434" y="1022604"/>
                  </a:lnTo>
                  <a:lnTo>
                    <a:pt x="1400810" y="1022604"/>
                  </a:lnTo>
                  <a:lnTo>
                    <a:pt x="1446119" y="1016515"/>
                  </a:lnTo>
                  <a:lnTo>
                    <a:pt x="1486833" y="999332"/>
                  </a:lnTo>
                  <a:lnTo>
                    <a:pt x="1521326" y="972681"/>
                  </a:lnTo>
                  <a:lnTo>
                    <a:pt x="1547975" y="938187"/>
                  </a:lnTo>
                  <a:lnTo>
                    <a:pt x="1565156" y="897475"/>
                  </a:lnTo>
                  <a:lnTo>
                    <a:pt x="1571244" y="852170"/>
                  </a:lnTo>
                  <a:lnTo>
                    <a:pt x="1571244" y="170434"/>
                  </a:lnTo>
                  <a:lnTo>
                    <a:pt x="1565156" y="125124"/>
                  </a:lnTo>
                  <a:lnTo>
                    <a:pt x="1547975" y="84410"/>
                  </a:lnTo>
                  <a:lnTo>
                    <a:pt x="1521326" y="49917"/>
                  </a:lnTo>
                  <a:lnTo>
                    <a:pt x="1486833" y="23268"/>
                  </a:lnTo>
                  <a:lnTo>
                    <a:pt x="1446119" y="6087"/>
                  </a:lnTo>
                  <a:lnTo>
                    <a:pt x="1400810" y="0"/>
                  </a:lnTo>
                  <a:close/>
                </a:path>
              </a:pathLst>
            </a:custGeom>
            <a:solidFill>
              <a:srgbClr val="F6AB20"/>
            </a:solidFill>
          </p:spPr>
          <p:txBody>
            <a:bodyPr wrap="square" lIns="0" tIns="0" rIns="0" bIns="0" rtlCol="0"/>
            <a:lstStyle/>
            <a:p>
              <a:endParaRPr/>
            </a:p>
          </p:txBody>
        </p:sp>
        <p:sp>
          <p:nvSpPr>
            <p:cNvPr id="39" name="object 35">
              <a:extLst>
                <a:ext uri="{FF2B5EF4-FFF2-40B4-BE49-F238E27FC236}">
                  <a16:creationId xmlns:a16="http://schemas.microsoft.com/office/drawing/2014/main" id="{787AE376-909C-F128-3CFE-7206DA027CBE}"/>
                </a:ext>
              </a:extLst>
            </p:cNvPr>
            <p:cNvSpPr/>
            <p:nvPr/>
          </p:nvSpPr>
          <p:spPr>
            <a:xfrm>
              <a:off x="3368801" y="2791208"/>
              <a:ext cx="1571625" cy="1022985"/>
            </a:xfrm>
            <a:custGeom>
              <a:avLst/>
              <a:gdLst/>
              <a:ahLst/>
              <a:cxnLst/>
              <a:rect l="l" t="t" r="r" b="b"/>
              <a:pathLst>
                <a:path w="1571625" h="1022985">
                  <a:moveTo>
                    <a:pt x="0" y="170434"/>
                  </a:moveTo>
                  <a:lnTo>
                    <a:pt x="6087" y="125124"/>
                  </a:lnTo>
                  <a:lnTo>
                    <a:pt x="23268" y="84410"/>
                  </a:lnTo>
                  <a:lnTo>
                    <a:pt x="49917" y="49917"/>
                  </a:lnTo>
                  <a:lnTo>
                    <a:pt x="84410" y="23268"/>
                  </a:lnTo>
                  <a:lnTo>
                    <a:pt x="125124" y="6087"/>
                  </a:lnTo>
                  <a:lnTo>
                    <a:pt x="170434" y="0"/>
                  </a:lnTo>
                  <a:lnTo>
                    <a:pt x="1400810" y="0"/>
                  </a:lnTo>
                  <a:lnTo>
                    <a:pt x="1446119" y="6087"/>
                  </a:lnTo>
                  <a:lnTo>
                    <a:pt x="1486833" y="23268"/>
                  </a:lnTo>
                  <a:lnTo>
                    <a:pt x="1521326" y="49917"/>
                  </a:lnTo>
                  <a:lnTo>
                    <a:pt x="1547975" y="84410"/>
                  </a:lnTo>
                  <a:lnTo>
                    <a:pt x="1565156" y="125124"/>
                  </a:lnTo>
                  <a:lnTo>
                    <a:pt x="1571244" y="170434"/>
                  </a:lnTo>
                  <a:lnTo>
                    <a:pt x="1571244" y="852170"/>
                  </a:lnTo>
                  <a:lnTo>
                    <a:pt x="1565156" y="897475"/>
                  </a:lnTo>
                  <a:lnTo>
                    <a:pt x="1547975" y="938187"/>
                  </a:lnTo>
                  <a:lnTo>
                    <a:pt x="1521326" y="972681"/>
                  </a:lnTo>
                  <a:lnTo>
                    <a:pt x="1486833" y="999332"/>
                  </a:lnTo>
                  <a:lnTo>
                    <a:pt x="1446119" y="1016515"/>
                  </a:lnTo>
                  <a:lnTo>
                    <a:pt x="1400810" y="1022604"/>
                  </a:lnTo>
                  <a:lnTo>
                    <a:pt x="170434" y="1022604"/>
                  </a:lnTo>
                  <a:lnTo>
                    <a:pt x="125124" y="1016515"/>
                  </a:lnTo>
                  <a:lnTo>
                    <a:pt x="84410" y="999332"/>
                  </a:lnTo>
                  <a:lnTo>
                    <a:pt x="49917" y="972681"/>
                  </a:lnTo>
                  <a:lnTo>
                    <a:pt x="23268" y="938187"/>
                  </a:lnTo>
                  <a:lnTo>
                    <a:pt x="6087" y="897475"/>
                  </a:lnTo>
                  <a:lnTo>
                    <a:pt x="0" y="852170"/>
                  </a:lnTo>
                  <a:lnTo>
                    <a:pt x="0" y="170434"/>
                  </a:lnTo>
                  <a:close/>
                </a:path>
              </a:pathLst>
            </a:custGeom>
            <a:ln w="38100">
              <a:solidFill>
                <a:srgbClr val="FFFFFF"/>
              </a:solidFill>
            </a:ln>
          </p:spPr>
          <p:txBody>
            <a:bodyPr wrap="square" lIns="0" tIns="0" rIns="0" bIns="0" rtlCol="0"/>
            <a:lstStyle/>
            <a:p>
              <a:endParaRPr/>
            </a:p>
          </p:txBody>
        </p:sp>
      </p:grpSp>
      <p:sp>
        <p:nvSpPr>
          <p:cNvPr id="40" name="object 36">
            <a:extLst>
              <a:ext uri="{FF2B5EF4-FFF2-40B4-BE49-F238E27FC236}">
                <a16:creationId xmlns:a16="http://schemas.microsoft.com/office/drawing/2014/main" id="{FB1B8B2E-2493-05C0-8A8A-D2C2FBD953BC}"/>
              </a:ext>
            </a:extLst>
          </p:cNvPr>
          <p:cNvSpPr txBox="1"/>
          <p:nvPr/>
        </p:nvSpPr>
        <p:spPr>
          <a:xfrm>
            <a:off x="3660783" y="3032013"/>
            <a:ext cx="984250" cy="491490"/>
          </a:xfrm>
          <a:prstGeom prst="rect">
            <a:avLst/>
          </a:prstGeom>
        </p:spPr>
        <p:txBody>
          <a:bodyPr vert="horz" wrap="square" lIns="0" tIns="37465" rIns="0" bIns="0" rtlCol="0">
            <a:spAutoFit/>
          </a:bodyPr>
          <a:lstStyle/>
          <a:p>
            <a:pPr marL="149860" marR="5080" indent="-137795">
              <a:lnSpc>
                <a:spcPts val="1750"/>
              </a:lnSpc>
              <a:spcBef>
                <a:spcPts val="295"/>
              </a:spcBef>
            </a:pPr>
            <a:r>
              <a:rPr sz="1600" spc="-10" dirty="0">
                <a:solidFill>
                  <a:srgbClr val="FFFFFF"/>
                </a:solidFill>
                <a:latin typeface="Calibri"/>
                <a:cs typeface="Calibri"/>
              </a:rPr>
              <a:t>Community Colleges</a:t>
            </a:r>
            <a:endParaRPr sz="1600" dirty="0">
              <a:latin typeface="Calibri"/>
              <a:cs typeface="Calibri"/>
            </a:endParaRPr>
          </a:p>
        </p:txBody>
      </p:sp>
      <p:sp>
        <p:nvSpPr>
          <p:cNvPr id="41" name="object 37">
            <a:extLst>
              <a:ext uri="{FF2B5EF4-FFF2-40B4-BE49-F238E27FC236}">
                <a16:creationId xmlns:a16="http://schemas.microsoft.com/office/drawing/2014/main" id="{DE6ABF7C-9B3D-0F6E-0A56-5390A529FDBD}"/>
              </a:ext>
            </a:extLst>
          </p:cNvPr>
          <p:cNvSpPr/>
          <p:nvPr/>
        </p:nvSpPr>
        <p:spPr>
          <a:xfrm>
            <a:off x="4409550" y="2051601"/>
            <a:ext cx="890269" cy="728980"/>
          </a:xfrm>
          <a:custGeom>
            <a:avLst/>
            <a:gdLst/>
            <a:ahLst/>
            <a:cxnLst/>
            <a:rect l="l" t="t" r="r" b="b"/>
            <a:pathLst>
              <a:path w="890270" h="728980">
                <a:moveTo>
                  <a:pt x="0" y="728840"/>
                </a:moveTo>
                <a:lnTo>
                  <a:pt x="29282" y="687085"/>
                </a:lnTo>
                <a:lnTo>
                  <a:pt x="59547" y="646142"/>
                </a:lnTo>
                <a:lnTo>
                  <a:pt x="90776" y="606024"/>
                </a:lnTo>
                <a:lnTo>
                  <a:pt x="122951" y="566748"/>
                </a:lnTo>
                <a:lnTo>
                  <a:pt x="156054" y="528327"/>
                </a:lnTo>
                <a:lnTo>
                  <a:pt x="190066" y="490776"/>
                </a:lnTo>
                <a:lnTo>
                  <a:pt x="224971" y="454111"/>
                </a:lnTo>
                <a:lnTo>
                  <a:pt x="260749" y="418347"/>
                </a:lnTo>
                <a:lnTo>
                  <a:pt x="297382" y="383497"/>
                </a:lnTo>
                <a:lnTo>
                  <a:pt x="334852" y="349577"/>
                </a:lnTo>
                <a:lnTo>
                  <a:pt x="373142" y="316602"/>
                </a:lnTo>
                <a:lnTo>
                  <a:pt x="412233" y="284587"/>
                </a:lnTo>
                <a:lnTo>
                  <a:pt x="452106" y="253546"/>
                </a:lnTo>
                <a:lnTo>
                  <a:pt x="492745" y="223494"/>
                </a:lnTo>
                <a:lnTo>
                  <a:pt x="534129" y="194447"/>
                </a:lnTo>
                <a:lnTo>
                  <a:pt x="576243" y="166418"/>
                </a:lnTo>
                <a:lnTo>
                  <a:pt x="619067" y="139424"/>
                </a:lnTo>
                <a:lnTo>
                  <a:pt x="662583" y="113478"/>
                </a:lnTo>
                <a:lnTo>
                  <a:pt x="706773" y="88596"/>
                </a:lnTo>
                <a:lnTo>
                  <a:pt x="751620" y="64792"/>
                </a:lnTo>
                <a:lnTo>
                  <a:pt x="797104" y="42081"/>
                </a:lnTo>
                <a:lnTo>
                  <a:pt x="843208" y="20479"/>
                </a:lnTo>
                <a:lnTo>
                  <a:pt x="889914" y="0"/>
                </a:lnTo>
              </a:path>
            </a:pathLst>
          </a:custGeom>
          <a:ln w="9525">
            <a:solidFill>
              <a:srgbClr val="F6AB20"/>
            </a:solidFill>
          </a:ln>
        </p:spPr>
        <p:txBody>
          <a:bodyPr wrap="square" lIns="0" tIns="0" rIns="0" bIns="0" rtlCol="0"/>
          <a:lstStyle/>
          <a:p>
            <a:endParaRPr dirty="0"/>
          </a:p>
        </p:txBody>
      </p:sp>
      <p:pic>
        <p:nvPicPr>
          <p:cNvPr id="43" name="Picture 42">
            <a:extLst>
              <a:ext uri="{FF2B5EF4-FFF2-40B4-BE49-F238E27FC236}">
                <a16:creationId xmlns:a16="http://schemas.microsoft.com/office/drawing/2014/main" id="{345497E3-FE54-64A3-E3AF-453FAC90C4D3}"/>
              </a:ext>
            </a:extLst>
          </p:cNvPr>
          <p:cNvPicPr>
            <a:picLocks noChangeAspect="1"/>
          </p:cNvPicPr>
          <p:nvPr/>
        </p:nvPicPr>
        <p:blipFill>
          <a:blip r:embed="rId10"/>
          <a:stretch>
            <a:fillRect/>
          </a:stretch>
        </p:blipFill>
        <p:spPr>
          <a:xfrm>
            <a:off x="946121" y="115288"/>
            <a:ext cx="10735986" cy="1322947"/>
          </a:xfrm>
          <a:prstGeom prst="rect">
            <a:avLst/>
          </a:prstGeom>
        </p:spPr>
      </p:pic>
    </p:spTree>
    <p:extLst>
      <p:ext uri="{BB962C8B-B14F-4D97-AF65-F5344CB8AC3E}">
        <p14:creationId xmlns:p14="http://schemas.microsoft.com/office/powerpoint/2010/main" val="3190358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Comprehensive wrap around supportive services make a difference</a:t>
            </a:r>
          </a:p>
        </p:txBody>
      </p:sp>
      <p:sp>
        <p:nvSpPr>
          <p:cNvPr id="3" name="Content Placeholder 2"/>
          <p:cNvSpPr>
            <a:spLocks noGrp="1"/>
          </p:cNvSpPr>
          <p:nvPr>
            <p:ph idx="1"/>
          </p:nvPr>
        </p:nvSpPr>
        <p:spPr/>
        <p:txBody>
          <a:bodyPr>
            <a:noAutofit/>
          </a:bodyPr>
          <a:lstStyle/>
          <a:p>
            <a:pPr>
              <a:spcBef>
                <a:spcPts val="0"/>
              </a:spcBef>
            </a:pPr>
            <a:r>
              <a:rPr lang="en-US" sz="1600" dirty="0">
                <a:solidFill>
                  <a:schemeClr val="accent1"/>
                </a:solidFill>
                <a:effectLst/>
                <a:ea typeface="Times New Roman" panose="02020603050405020304" pitchFamily="18" charset="0"/>
              </a:rPr>
              <a:t>Incentives: Payments on the basis for satisfactory attendance and participation in any IEP goals (e.g. Obtaining HS diploma, post secondary education completion, </a:t>
            </a:r>
            <a:r>
              <a:rPr lang="en-US" sz="1600" dirty="0" err="1">
                <a:solidFill>
                  <a:schemeClr val="accent1"/>
                </a:solidFill>
                <a:effectLst/>
                <a:ea typeface="Times New Roman" panose="02020603050405020304" pitchFamily="18" charset="0"/>
              </a:rPr>
              <a:t>etc</a:t>
            </a:r>
            <a:r>
              <a:rPr lang="en-US" sz="1600" dirty="0">
                <a:solidFill>
                  <a:schemeClr val="accent1"/>
                </a:solidFill>
                <a:effectLst/>
                <a:ea typeface="Times New Roman" panose="02020603050405020304" pitchFamily="18" charset="0"/>
              </a:rPr>
              <a:t>). </a:t>
            </a:r>
          </a:p>
          <a:p>
            <a:pPr marL="0" indent="0">
              <a:spcBef>
                <a:spcPts val="0"/>
              </a:spcBef>
              <a:buNone/>
            </a:pPr>
            <a:endParaRPr lang="en-US" sz="1600" dirty="0">
              <a:solidFill>
                <a:schemeClr val="accent1"/>
              </a:solidFill>
              <a:effectLst/>
              <a:ea typeface="Calibri" panose="020F0502020204030204" pitchFamily="34" charset="0"/>
            </a:endParaRPr>
          </a:p>
          <a:p>
            <a:pPr>
              <a:spcBef>
                <a:spcPts val="0"/>
              </a:spcBef>
            </a:pPr>
            <a:r>
              <a:rPr lang="en-US" sz="1600" dirty="0">
                <a:solidFill>
                  <a:schemeClr val="accent1"/>
                </a:solidFill>
                <a:effectLst/>
                <a:ea typeface="Times New Roman" panose="02020603050405020304" pitchFamily="18" charset="0"/>
              </a:rPr>
              <a:t>Stipends: Payments strategically provided throughout the duration of training to encourage completion of program (i.e., obtain MC3 certification and placement)</a:t>
            </a:r>
            <a:endParaRPr lang="en-US" sz="1600" dirty="0">
              <a:solidFill>
                <a:schemeClr val="accent1"/>
              </a:solidFill>
              <a:effectLst/>
              <a:ea typeface="Calibri" panose="020F0502020204030204" pitchFamily="34" charset="0"/>
            </a:endParaRPr>
          </a:p>
          <a:p>
            <a:pPr>
              <a:spcBef>
                <a:spcPts val="0"/>
              </a:spcBef>
            </a:pPr>
            <a:endParaRPr lang="en-US" sz="1600" dirty="0">
              <a:solidFill>
                <a:schemeClr val="accent1"/>
              </a:solidFill>
              <a:effectLst/>
              <a:ea typeface="Times New Roman" panose="02020603050405020304" pitchFamily="18" charset="0"/>
            </a:endParaRPr>
          </a:p>
          <a:p>
            <a:pPr>
              <a:spcBef>
                <a:spcPts val="0"/>
              </a:spcBef>
            </a:pPr>
            <a:r>
              <a:rPr lang="en-US" sz="1600" dirty="0">
                <a:solidFill>
                  <a:schemeClr val="accent1"/>
                </a:solidFill>
                <a:effectLst/>
                <a:ea typeface="Times New Roman" panose="02020603050405020304" pitchFamily="18" charset="0"/>
              </a:rPr>
              <a:t>Various supportive services necessary to enable an individual to successfully participate in training activities provided by program. These include and are not limited to transportation, acquiring of work clothes and/or tooling, childcare, etc. </a:t>
            </a:r>
            <a:endParaRPr lang="en-US" sz="1600" dirty="0">
              <a:solidFill>
                <a:schemeClr val="accent1"/>
              </a:solidFill>
              <a:effectLst/>
              <a:ea typeface="Calibri" panose="020F0502020204030204" pitchFamily="34" charset="0"/>
            </a:endParaRPr>
          </a:p>
          <a:p>
            <a:pPr lvl="1">
              <a:spcBef>
                <a:spcPts val="0"/>
              </a:spcBef>
            </a:pPr>
            <a:r>
              <a:rPr lang="en-US" sz="1600" dirty="0">
                <a:solidFill>
                  <a:schemeClr val="accent1"/>
                </a:solidFill>
                <a:effectLst/>
                <a:ea typeface="Times New Roman" panose="02020603050405020304" pitchFamily="18" charset="0"/>
              </a:rPr>
              <a:t>Supportive services must be deemed necessary and reasonable; and can only be provided to those enrolled into program. </a:t>
            </a:r>
            <a:endParaRPr lang="en-US" sz="1600" dirty="0">
              <a:solidFill>
                <a:schemeClr val="accent1"/>
              </a:solidFill>
              <a:effectLst/>
              <a:ea typeface="Calibri" panose="020F0502020204030204" pitchFamily="34" charset="0"/>
            </a:endParaRPr>
          </a:p>
          <a:p>
            <a:pPr marL="0" indent="0">
              <a:spcBef>
                <a:spcPts val="0"/>
              </a:spcBef>
              <a:buNone/>
            </a:pPr>
            <a:endParaRPr lang="en-US" sz="1600" dirty="0">
              <a:solidFill>
                <a:schemeClr val="accent1"/>
              </a:solidFill>
              <a:effectLst/>
              <a:ea typeface="Times New Roman" panose="02020603050405020304" pitchFamily="18" charset="0"/>
            </a:endParaRPr>
          </a:p>
          <a:p>
            <a:pPr>
              <a:spcBef>
                <a:spcPts val="0"/>
              </a:spcBef>
            </a:pPr>
            <a:r>
              <a:rPr lang="en-US" sz="1600" dirty="0">
                <a:solidFill>
                  <a:schemeClr val="accent1"/>
                </a:solidFill>
                <a:effectLst/>
                <a:ea typeface="Times New Roman" panose="02020603050405020304" pitchFamily="18" charset="0"/>
              </a:rPr>
              <a:t>Supportive services can be provided even after having completed MC3 training as part of the goals of HRCC is to place into pre-apprenticeship, apprenticeship and/or employment. In order to do this, grantees must be able to continue to support participants throughout their training and placement venture. </a:t>
            </a:r>
            <a:endParaRPr lang="en-US" sz="1600" dirty="0">
              <a:solidFill>
                <a:schemeClr val="accent1"/>
              </a:solidFill>
              <a:effectLst/>
              <a:ea typeface="Calibri" panose="020F0502020204030204" pitchFamily="34" charset="0"/>
            </a:endParaRPr>
          </a:p>
          <a:p>
            <a:pPr lvl="1">
              <a:spcBef>
                <a:spcPts val="0"/>
              </a:spcBef>
            </a:pPr>
            <a:r>
              <a:rPr lang="en-US" sz="1600" dirty="0">
                <a:solidFill>
                  <a:schemeClr val="accent1"/>
                </a:solidFill>
                <a:effectLst/>
                <a:ea typeface="Times New Roman" panose="02020603050405020304" pitchFamily="18" charset="0"/>
              </a:rPr>
              <a:t>Even after placement, participants can continue to be provided (limited) supportive services as “follow up” to ensure retention. </a:t>
            </a:r>
            <a:endParaRPr lang="en-US" sz="1600" dirty="0">
              <a:solidFill>
                <a:schemeClr val="accent1"/>
              </a:solidFill>
              <a:effectLst/>
              <a:ea typeface="Calibri" panose="020F0502020204030204" pitchFamily="34" charset="0"/>
            </a:endParaRPr>
          </a:p>
          <a:p>
            <a:pPr lvl="1">
              <a:spcBef>
                <a:spcPts val="0"/>
              </a:spcBef>
            </a:pPr>
            <a:r>
              <a:rPr lang="en-US" sz="1600" dirty="0">
                <a:solidFill>
                  <a:schemeClr val="accent1"/>
                </a:solidFill>
                <a:effectLst/>
                <a:ea typeface="Times New Roman" panose="02020603050405020304" pitchFamily="18" charset="0"/>
              </a:rPr>
              <a:t>Payment of union dues have been and are currently allowed with HRCC funding programs are State funded and we had the flexibility to allow this and falls in line with providing placement and retention services.</a:t>
            </a:r>
            <a:endParaRPr lang="en-US" sz="1600" dirty="0">
              <a:solidFill>
                <a:schemeClr val="accent1"/>
              </a:solidFill>
              <a:effectLst/>
              <a:ea typeface="Calibri" panose="020F0502020204030204" pitchFamily="34" charset="0"/>
            </a:endParaRPr>
          </a:p>
        </p:txBody>
      </p:sp>
    </p:spTree>
    <p:extLst>
      <p:ext uri="{BB962C8B-B14F-4D97-AF65-F5344CB8AC3E}">
        <p14:creationId xmlns:p14="http://schemas.microsoft.com/office/powerpoint/2010/main" val="2375659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9073"/>
            <a:ext cx="10515600" cy="1325563"/>
          </a:xfrm>
        </p:spPr>
        <p:txBody>
          <a:bodyPr/>
          <a:lstStyle/>
          <a:p>
            <a:r>
              <a:rPr lang="en-US" dirty="0"/>
              <a:t>Interagency agreement between CWDB and Caltrans</a:t>
            </a:r>
          </a:p>
        </p:txBody>
      </p:sp>
      <p:sp>
        <p:nvSpPr>
          <p:cNvPr id="3" name="Content Placeholder 2"/>
          <p:cNvSpPr>
            <a:spLocks noGrp="1"/>
          </p:cNvSpPr>
          <p:nvPr>
            <p:ph idx="1"/>
          </p:nvPr>
        </p:nvSpPr>
        <p:spPr>
          <a:xfrm>
            <a:off x="838200" y="2404465"/>
            <a:ext cx="10515600" cy="3190992"/>
          </a:xfrm>
        </p:spPr>
        <p:txBody>
          <a:bodyPr/>
          <a:lstStyle/>
          <a:p>
            <a:pPr>
              <a:lnSpc>
                <a:spcPct val="107000"/>
              </a:lnSpc>
              <a:spcBef>
                <a:spcPts val="0"/>
              </a:spcBef>
            </a:pPr>
            <a:r>
              <a:rPr lang="en-US" dirty="0">
                <a:solidFill>
                  <a:schemeClr val="accent1"/>
                </a:solidFill>
                <a:effectLst/>
                <a:latin typeface="+mn-lt"/>
                <a:ea typeface="Calibri" panose="020F0502020204030204" pitchFamily="34" charset="0"/>
                <a:cs typeface="Times New Roman" panose="02020603050405020304" pitchFamily="18" charset="0"/>
              </a:rPr>
              <a:t>The funds will be awarded and managed by the CWDB through   the existing HRCC solicitation and grant management. </a:t>
            </a:r>
          </a:p>
          <a:p>
            <a:pPr marL="0" marR="0" indent="0">
              <a:lnSpc>
                <a:spcPct val="107000"/>
              </a:lnSpc>
              <a:spcBef>
                <a:spcPts val="0"/>
              </a:spcBef>
              <a:spcAft>
                <a:spcPts val="0"/>
              </a:spcAft>
              <a:buNone/>
            </a:pPr>
            <a:endParaRPr lang="en-US" dirty="0">
              <a:solidFill>
                <a:schemeClr val="accent1"/>
              </a:solidFill>
              <a:effectLst/>
              <a:latin typeface="+mn-lt"/>
              <a:ea typeface="Calibri" panose="020F0502020204030204" pitchFamily="34" charset="0"/>
              <a:cs typeface="Times New Roman" panose="02020603050405020304" pitchFamily="18" charset="0"/>
            </a:endParaRPr>
          </a:p>
          <a:p>
            <a:pPr>
              <a:lnSpc>
                <a:spcPct val="107000"/>
              </a:lnSpc>
              <a:spcBef>
                <a:spcPts val="0"/>
              </a:spcBef>
            </a:pPr>
            <a:r>
              <a:rPr lang="en-US" dirty="0">
                <a:solidFill>
                  <a:schemeClr val="accent1"/>
                </a:solidFill>
                <a:effectLst/>
                <a:latin typeface="+mn-lt"/>
                <a:ea typeface="Calibri" panose="020F0502020204030204" pitchFamily="34" charset="0"/>
                <a:cs typeface="Times New Roman" panose="02020603050405020304" pitchFamily="18" charset="0"/>
              </a:rPr>
              <a:t>The CWDB will act as a third-party participant on separate contracts for technical assistance and evaluation. </a:t>
            </a:r>
          </a:p>
          <a:p>
            <a:endParaRPr lang="en-US" dirty="0"/>
          </a:p>
        </p:txBody>
      </p:sp>
    </p:spTree>
    <p:extLst>
      <p:ext uri="{BB962C8B-B14F-4D97-AF65-F5344CB8AC3E}">
        <p14:creationId xmlns:p14="http://schemas.microsoft.com/office/powerpoint/2010/main" val="951189694"/>
      </p:ext>
    </p:extLst>
  </p:cSld>
  <p:clrMapOvr>
    <a:masterClrMapping/>
  </p:clrMapOvr>
</p:sld>
</file>

<file path=ppt/theme/theme1.xml><?xml version="1.0" encoding="utf-8"?>
<a:theme xmlns:a="http://schemas.openxmlformats.org/drawingml/2006/main" name="Office Theme">
  <a:themeElements>
    <a:clrScheme name="CWDB Standard">
      <a:dk1>
        <a:sysClr val="windowText" lastClr="000000"/>
      </a:dk1>
      <a:lt1>
        <a:sysClr val="window" lastClr="FFFFFF"/>
      </a:lt1>
      <a:dk2>
        <a:srgbClr val="44546A"/>
      </a:dk2>
      <a:lt2>
        <a:srgbClr val="E7E6E6"/>
      </a:lt2>
      <a:accent1>
        <a:srgbClr val="016599"/>
      </a:accent1>
      <a:accent2>
        <a:srgbClr val="FAAC22"/>
      </a:accent2>
      <a:accent3>
        <a:srgbClr val="1B3664"/>
      </a:accent3>
      <a:accent4>
        <a:srgbClr val="FFC000"/>
      </a:accent4>
      <a:accent5>
        <a:srgbClr val="A6C6DE"/>
      </a:accent5>
      <a:accent6>
        <a:srgbClr val="FCCB74"/>
      </a:accent6>
      <a:hlink>
        <a:srgbClr val="FAAC22"/>
      </a:hlink>
      <a:folHlink>
        <a:srgbClr val="1B3664"/>
      </a:folHlink>
    </a:clrScheme>
    <a:fontScheme name="CWDB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844</TotalTime>
  <Words>749</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Verdana</vt:lpstr>
      <vt:lpstr>Office Theme</vt:lpstr>
      <vt:lpstr>Implementing SB 150</vt:lpstr>
      <vt:lpstr>High Road Construction Careers </vt:lpstr>
      <vt:lpstr>What is High Road?  </vt:lpstr>
      <vt:lpstr>High Road Training Partnerships</vt:lpstr>
      <vt:lpstr>High Road Construction Careers</vt:lpstr>
      <vt:lpstr>Intent of High Road Construction Careers for SB 150 Implementation</vt:lpstr>
      <vt:lpstr>PowerPoint Presentation</vt:lpstr>
      <vt:lpstr>Comprehensive wrap around supportive services make a difference</vt:lpstr>
      <vt:lpstr>Interagency agreement between CWDB and Caltrans</vt:lpstr>
      <vt:lpstr>Budget allocation of the $50 million</vt:lpstr>
      <vt:lpstr>PowerPoint Presentation</vt:lpstr>
    </vt:vector>
  </TitlesOfParts>
  <Company>Employment Development Department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Notsinneh, Curtis@CWDB</dc:creator>
  <cp:lastModifiedBy>Hatzakos, Anastasia</cp:lastModifiedBy>
  <cp:revision>49</cp:revision>
  <dcterms:created xsi:type="dcterms:W3CDTF">2016-12-27T23:08:51Z</dcterms:created>
  <dcterms:modified xsi:type="dcterms:W3CDTF">2024-02-26T20:59:08Z</dcterms:modified>
</cp:coreProperties>
</file>